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comments/comment1.xml" ContentType="application/vnd.openxmlformats-officedocument.presentationml.comment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484" r:id="rId2"/>
    <p:sldId id="600" r:id="rId3"/>
    <p:sldId id="388" r:id="rId4"/>
    <p:sldId id="608" r:id="rId5"/>
    <p:sldId id="609" r:id="rId6"/>
  </p:sldIdLst>
  <p:sldSz cx="9144000" cy="5143500" type="screen16x9"/>
  <p:notesSz cx="6858000" cy="9144000"/>
  <p:defaultTextStyle>
    <a:defPPr>
      <a:defRPr lang="es-ES"/>
    </a:defPPr>
    <a:lvl1pPr marL="0" algn="l" defTabSz="4619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1909" algn="l" defTabSz="4619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23818" algn="l" defTabSz="4619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85727" algn="l" defTabSz="4619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47637" algn="l" defTabSz="4619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09546" algn="l" defTabSz="4619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71455" algn="l" defTabSz="4619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33364" algn="l" defTabSz="4619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95273" algn="l" defTabSz="4619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reajs" initials="c" lastIdx="2" clrIdx="0">
    <p:extLst>
      <p:ext uri="{19B8F6BF-5375-455C-9EA6-DF929625EA0E}">
        <p15:presenceInfo xmlns:p15="http://schemas.microsoft.com/office/powerpoint/2012/main" userId="correajs" providerId="None"/>
      </p:ext>
    </p:extLst>
  </p:cmAuthor>
  <p:cmAuthor id="2" name="Jacobo Jaramillo Nova" initials="JJN" lastIdx="2" clrIdx="1">
    <p:extLst>
      <p:ext uri="{19B8F6BF-5375-455C-9EA6-DF929625EA0E}">
        <p15:presenceInfo xmlns:p15="http://schemas.microsoft.com/office/powerpoint/2012/main" userId="S-1-5-21-2498087-1581020211-1253772060-164008" providerId="AD"/>
      </p:ext>
    </p:extLst>
  </p:cmAuthor>
  <p:cmAuthor id="3" name="Juan Sebastian" initials="JS" lastIdx="1" clrIdx="2">
    <p:extLst>
      <p:ext uri="{19B8F6BF-5375-455C-9EA6-DF929625EA0E}">
        <p15:presenceInfo xmlns:p15="http://schemas.microsoft.com/office/powerpoint/2012/main" userId="Juan Sebasti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9F50"/>
    <a:srgbClr val="E7C034"/>
    <a:srgbClr val="294B35"/>
    <a:srgbClr val="5B714A"/>
    <a:srgbClr val="C4C6A4"/>
    <a:srgbClr val="E2E2E2"/>
    <a:srgbClr val="F2F2F2"/>
    <a:srgbClr val="EAEAEA"/>
    <a:srgbClr val="A2B684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86047" autoAdjust="0"/>
  </p:normalViewPr>
  <p:slideViewPr>
    <p:cSldViewPr snapToGrid="0" snapToObjects="1">
      <p:cViewPr varScale="1">
        <p:scale>
          <a:sx n="96" d="100"/>
          <a:sy n="96" d="100"/>
        </p:scale>
        <p:origin x="642" y="78"/>
      </p:cViewPr>
      <p:guideLst>
        <p:guide orient="horz" pos="1621"/>
        <p:guide pos="2880"/>
        <p:guide orient="horz" pos="162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0-10-07T07:03:46.094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E4F1E-4E55-44C2-B2BA-DDBF825F1414}" type="datetimeFigureOut">
              <a:rPr lang="es-CO" smtClean="0"/>
              <a:t>7/10/2020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5866F-864F-456B-97A0-AAC0CA53DBE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97965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8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1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1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3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5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7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09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1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3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95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156A8-DCC4-2343-A98A-A797DF31A11B}" type="datetimeFigureOut">
              <a:rPr lang="es-ES" smtClean="0"/>
              <a:t>07/10/2020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1BF5-B43E-9B47-A051-0A9EE4CC6F2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6183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156A8-DCC4-2343-A98A-A797DF31A11B}" type="datetimeFigureOut">
              <a:rPr lang="es-ES" smtClean="0"/>
              <a:t>07/10/2020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1BF5-B43E-9B47-A051-0A9EE4CC6F2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08073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156A8-DCC4-2343-A98A-A797DF31A11B}" type="datetimeFigureOut">
              <a:rPr lang="es-ES" smtClean="0"/>
              <a:t>07/10/2020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1BF5-B43E-9B47-A051-0A9EE4CC6F2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31026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156A8-DCC4-2343-A98A-A797DF31A11B}" type="datetimeFigureOut">
              <a:rPr lang="es-ES" smtClean="0"/>
              <a:t>07/10/2020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1BF5-B43E-9B47-A051-0A9EE4CC6F2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3831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619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238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857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476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095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714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333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952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156A8-DCC4-2343-A98A-A797DF31A11B}" type="datetimeFigureOut">
              <a:rPr lang="es-ES" smtClean="0"/>
              <a:t>07/10/2020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1BF5-B43E-9B47-A051-0A9EE4CC6F2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6882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1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156A8-DCC4-2343-A98A-A797DF31A11B}" type="datetimeFigureOut">
              <a:rPr lang="es-ES" smtClean="0"/>
              <a:t>07/10/2020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1BF5-B43E-9B47-A051-0A9EE4CC6F2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52039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1" y="115133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1909" indent="0">
              <a:buNone/>
              <a:defRPr sz="2000" b="1"/>
            </a:lvl2pPr>
            <a:lvl3pPr marL="923818" indent="0">
              <a:buNone/>
              <a:defRPr sz="1800" b="1"/>
            </a:lvl3pPr>
            <a:lvl4pPr marL="1385727" indent="0">
              <a:buNone/>
              <a:defRPr sz="1600" b="1"/>
            </a:lvl4pPr>
            <a:lvl5pPr marL="1847637" indent="0">
              <a:buNone/>
              <a:defRPr sz="1600" b="1"/>
            </a:lvl5pPr>
            <a:lvl6pPr marL="2309546" indent="0">
              <a:buNone/>
              <a:defRPr sz="1600" b="1"/>
            </a:lvl6pPr>
            <a:lvl7pPr marL="2771455" indent="0">
              <a:buNone/>
              <a:defRPr sz="1600" b="1"/>
            </a:lvl7pPr>
            <a:lvl8pPr marL="3233364" indent="0">
              <a:buNone/>
              <a:defRPr sz="1600" b="1"/>
            </a:lvl8pPr>
            <a:lvl9pPr marL="3695273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7" y="115133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1909" indent="0">
              <a:buNone/>
              <a:defRPr sz="2000" b="1"/>
            </a:lvl2pPr>
            <a:lvl3pPr marL="923818" indent="0">
              <a:buNone/>
              <a:defRPr sz="1800" b="1"/>
            </a:lvl3pPr>
            <a:lvl4pPr marL="1385727" indent="0">
              <a:buNone/>
              <a:defRPr sz="1600" b="1"/>
            </a:lvl4pPr>
            <a:lvl5pPr marL="1847637" indent="0">
              <a:buNone/>
              <a:defRPr sz="1600" b="1"/>
            </a:lvl5pPr>
            <a:lvl6pPr marL="2309546" indent="0">
              <a:buNone/>
              <a:defRPr sz="1600" b="1"/>
            </a:lvl6pPr>
            <a:lvl7pPr marL="2771455" indent="0">
              <a:buNone/>
              <a:defRPr sz="1600" b="1"/>
            </a:lvl7pPr>
            <a:lvl8pPr marL="3233364" indent="0">
              <a:buNone/>
              <a:defRPr sz="1600" b="1"/>
            </a:lvl8pPr>
            <a:lvl9pPr marL="3695273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156A8-DCC4-2343-A98A-A797DF31A11B}" type="datetimeFigureOut">
              <a:rPr lang="es-ES" smtClean="0"/>
              <a:t>07/10/2020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1BF5-B43E-9B47-A051-0A9EE4CC6F2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037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156A8-DCC4-2343-A98A-A797DF31A11B}" type="datetimeFigureOut">
              <a:rPr lang="es-ES" smtClean="0"/>
              <a:t>07/10/2020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1BF5-B43E-9B47-A051-0A9EE4CC6F2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9119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156A8-DCC4-2343-A98A-A797DF31A11B}" type="datetimeFigureOut">
              <a:rPr lang="es-ES" smtClean="0"/>
              <a:t>07/10/2020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1BF5-B43E-9B47-A051-0A9EE4CC6F2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7368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61909" indent="0">
              <a:buNone/>
              <a:defRPr sz="1200"/>
            </a:lvl2pPr>
            <a:lvl3pPr marL="923818" indent="0">
              <a:buNone/>
              <a:defRPr sz="1000"/>
            </a:lvl3pPr>
            <a:lvl4pPr marL="1385727" indent="0">
              <a:buNone/>
              <a:defRPr sz="900"/>
            </a:lvl4pPr>
            <a:lvl5pPr marL="1847637" indent="0">
              <a:buNone/>
              <a:defRPr sz="900"/>
            </a:lvl5pPr>
            <a:lvl6pPr marL="2309546" indent="0">
              <a:buNone/>
              <a:defRPr sz="900"/>
            </a:lvl6pPr>
            <a:lvl7pPr marL="2771455" indent="0">
              <a:buNone/>
              <a:defRPr sz="900"/>
            </a:lvl7pPr>
            <a:lvl8pPr marL="3233364" indent="0">
              <a:buNone/>
              <a:defRPr sz="900"/>
            </a:lvl8pPr>
            <a:lvl9pPr marL="3695273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156A8-DCC4-2343-A98A-A797DF31A11B}" type="datetimeFigureOut">
              <a:rPr lang="es-ES" smtClean="0"/>
              <a:t>07/10/2020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1BF5-B43E-9B47-A051-0A9EE4CC6F2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26305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61909" indent="0">
              <a:buNone/>
              <a:defRPr sz="2800"/>
            </a:lvl2pPr>
            <a:lvl3pPr marL="923818" indent="0">
              <a:buNone/>
              <a:defRPr sz="2400"/>
            </a:lvl3pPr>
            <a:lvl4pPr marL="1385727" indent="0">
              <a:buNone/>
              <a:defRPr sz="2000"/>
            </a:lvl4pPr>
            <a:lvl5pPr marL="1847637" indent="0">
              <a:buNone/>
              <a:defRPr sz="2000"/>
            </a:lvl5pPr>
            <a:lvl6pPr marL="2309546" indent="0">
              <a:buNone/>
              <a:defRPr sz="2000"/>
            </a:lvl6pPr>
            <a:lvl7pPr marL="2771455" indent="0">
              <a:buNone/>
              <a:defRPr sz="2000"/>
            </a:lvl7pPr>
            <a:lvl8pPr marL="3233364" indent="0">
              <a:buNone/>
              <a:defRPr sz="2000"/>
            </a:lvl8pPr>
            <a:lvl9pPr marL="3695273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61909" indent="0">
              <a:buNone/>
              <a:defRPr sz="1200"/>
            </a:lvl2pPr>
            <a:lvl3pPr marL="923818" indent="0">
              <a:buNone/>
              <a:defRPr sz="1000"/>
            </a:lvl3pPr>
            <a:lvl4pPr marL="1385727" indent="0">
              <a:buNone/>
              <a:defRPr sz="900"/>
            </a:lvl4pPr>
            <a:lvl5pPr marL="1847637" indent="0">
              <a:buNone/>
              <a:defRPr sz="900"/>
            </a:lvl5pPr>
            <a:lvl6pPr marL="2309546" indent="0">
              <a:buNone/>
              <a:defRPr sz="900"/>
            </a:lvl6pPr>
            <a:lvl7pPr marL="2771455" indent="0">
              <a:buNone/>
              <a:defRPr sz="900"/>
            </a:lvl7pPr>
            <a:lvl8pPr marL="3233364" indent="0">
              <a:buNone/>
              <a:defRPr sz="900"/>
            </a:lvl8pPr>
            <a:lvl9pPr marL="3695273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156A8-DCC4-2343-A98A-A797DF31A11B}" type="datetimeFigureOut">
              <a:rPr lang="es-ES" smtClean="0"/>
              <a:t>07/10/2020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1BF5-B43E-9B47-A051-0A9EE4CC6F2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955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2382" tIns="46191" rIns="92382" bIns="46191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2382" tIns="46191" rIns="92382" bIns="46191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2382" tIns="46191" rIns="92382" bIns="4619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156A8-DCC4-2343-A98A-A797DF31A11B}" type="datetimeFigureOut">
              <a:rPr lang="es-ES" smtClean="0"/>
              <a:t>07/10/2020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2382" tIns="46191" rIns="92382" bIns="4619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2382" tIns="46191" rIns="92382" bIns="4619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F1BF5-B43E-9B47-A051-0A9EE4CC6F2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3404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6190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6432" indent="-346432" algn="l" defTabSz="46190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50602" indent="-288693" algn="l" defTabSz="46190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54773" indent="-230955" algn="l" defTabSz="46190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16682" indent="-230955" algn="l" defTabSz="46190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8591" indent="-230955" algn="l" defTabSz="46190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0500" indent="-230955" algn="l" defTabSz="4619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02410" indent="-230955" algn="l" defTabSz="4619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64319" indent="-230955" algn="l" defTabSz="4619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26228" indent="-230955" algn="l" defTabSz="46190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619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1909" algn="l" defTabSz="4619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3818" algn="l" defTabSz="4619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5727" algn="l" defTabSz="4619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47637" algn="l" defTabSz="4619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09546" algn="l" defTabSz="4619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71455" algn="l" defTabSz="4619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33364" algn="l" defTabSz="4619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95273" algn="l" defTabSz="4619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id="{5C091F89-641C-449C-A3D1-2F36FA212DE7}"/>
              </a:ext>
            </a:extLst>
          </p:cNvPr>
          <p:cNvSpPr/>
          <p:nvPr/>
        </p:nvSpPr>
        <p:spPr>
          <a:xfrm>
            <a:off x="113339" y="82194"/>
            <a:ext cx="8917321" cy="4951191"/>
          </a:xfrm>
          <a:prstGeom prst="rect">
            <a:avLst/>
          </a:prstGeom>
          <a:solidFill>
            <a:srgbClr val="D3D3D3">
              <a:alpha val="2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C6F5BA5-B493-44B4-B17F-DD72787FDAA8}"/>
              </a:ext>
            </a:extLst>
          </p:cNvPr>
          <p:cNvSpPr txBox="1"/>
          <p:nvPr/>
        </p:nvSpPr>
        <p:spPr>
          <a:xfrm>
            <a:off x="514865" y="1525436"/>
            <a:ext cx="79013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61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800" b="1" spc="-300" dirty="0">
                <a:solidFill>
                  <a:srgbClr val="FFC000"/>
                </a:solidFill>
                <a:latin typeface="DINOT"/>
                <a:cs typeface="DINOT-Regular"/>
              </a:rPr>
              <a:t>Liberando el potencial de las cadenas de valor en Colombia.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F0FDC51-C9F0-42E0-9A1D-37F36023EBB2}"/>
              </a:ext>
            </a:extLst>
          </p:cNvPr>
          <p:cNvSpPr txBox="1"/>
          <p:nvPr/>
        </p:nvSpPr>
        <p:spPr>
          <a:xfrm>
            <a:off x="1123120" y="3737113"/>
            <a:ext cx="68977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Nicolás Correa - Responsable de servicios financieros, COMFAMA</a:t>
            </a:r>
          </a:p>
          <a:p>
            <a:pPr algn="ctr"/>
            <a:endParaRPr lang="es-CO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Juan Sebastian Correa – Gerente General, Agricapital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67297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id="{5C091F89-641C-449C-A3D1-2F36FA212DE7}"/>
              </a:ext>
            </a:extLst>
          </p:cNvPr>
          <p:cNvSpPr/>
          <p:nvPr/>
        </p:nvSpPr>
        <p:spPr>
          <a:xfrm>
            <a:off x="113339" y="82194"/>
            <a:ext cx="8917321" cy="4951191"/>
          </a:xfrm>
          <a:prstGeom prst="rect">
            <a:avLst/>
          </a:prstGeom>
          <a:solidFill>
            <a:srgbClr val="D3D3D3">
              <a:alpha val="2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C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FBD773D-8A45-41B0-B72D-7D68E72FD273}"/>
              </a:ext>
            </a:extLst>
          </p:cNvPr>
          <p:cNvSpPr txBox="1"/>
          <p:nvPr/>
        </p:nvSpPr>
        <p:spPr>
          <a:xfrm>
            <a:off x="254000" y="263429"/>
            <a:ext cx="6295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rgbClr val="FFC000"/>
                </a:solidFill>
                <a:latin typeface="DINOT"/>
                <a:cs typeface="DINOT"/>
              </a:rPr>
              <a:t> Contexto </a:t>
            </a:r>
            <a:endParaRPr lang="es-CO" sz="2400" b="1" dirty="0">
              <a:solidFill>
                <a:srgbClr val="FFC000"/>
              </a:solidFill>
              <a:cs typeface="DINOT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03F72B5-8485-423B-A2A8-6FE6AAEC5EE5}"/>
              </a:ext>
            </a:extLst>
          </p:cNvPr>
          <p:cNvSpPr txBox="1"/>
          <p:nvPr/>
        </p:nvSpPr>
        <p:spPr>
          <a:xfrm>
            <a:off x="351802" y="749034"/>
            <a:ext cx="8195850" cy="4080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1400" dirty="0"/>
          </a:p>
          <a:p>
            <a:pPr algn="just"/>
            <a:r>
              <a:rPr lang="es-MX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acceso a crédito es uno de los factores que más impacta en la rentabilidad y competitividad de los productores y MiPymes Rurales, sin embargo, es el sector que mas enfrenta barreras de acceso, especialmente cuando se trata de pequeños productores. 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MX" sz="16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C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 Colombia hay </a:t>
            </a:r>
            <a:r>
              <a:rPr lang="es-MX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2.7 millones de productores</a:t>
            </a:r>
            <a:r>
              <a:rPr lang="es-MX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s-MX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unidades productivas agropecuarias</a:t>
            </a:r>
            <a:r>
              <a:rPr lang="es-MX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el </a:t>
            </a:r>
            <a:r>
              <a:rPr lang="es-MX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69%</a:t>
            </a:r>
            <a:r>
              <a:rPr lang="es-MX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de estas son pequeñas que </a:t>
            </a:r>
            <a:r>
              <a:rPr lang="es-MX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unidades de </a:t>
            </a:r>
            <a:r>
              <a:rPr lang="es-MX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menos de 5 hectáreas de tierra</a:t>
            </a:r>
            <a:r>
              <a:rPr lang="es-MX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 </a:t>
            </a:r>
            <a:endParaRPr lang="es-C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 </a:t>
            </a:r>
            <a:r>
              <a:rPr lang="es-MX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83.3%</a:t>
            </a:r>
            <a:r>
              <a:rPr lang="es-MX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de los productores </a:t>
            </a:r>
            <a:r>
              <a:rPr lang="es-MX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 Colombia</a:t>
            </a:r>
            <a:r>
              <a:rPr lang="es-MX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país </a:t>
            </a:r>
            <a:r>
              <a:rPr lang="es-MX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cuentan con ningún tipo de maquinaria agrícola</a:t>
            </a:r>
            <a:r>
              <a:rPr lang="es-MX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y solo el </a:t>
            </a:r>
            <a:r>
              <a:rPr lang="es-MX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10% reciben asistencia técnica</a:t>
            </a:r>
            <a:r>
              <a:rPr lang="es-MX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s-C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Solo el </a:t>
            </a:r>
            <a:r>
              <a:rPr lang="es-MX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11% de los productores han realizado solicitudes de crédito </a:t>
            </a:r>
            <a:r>
              <a:rPr lang="es-MX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Agropecuario</a:t>
            </a:r>
            <a:endParaRPr lang="es-C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 calcula que </a:t>
            </a:r>
            <a:r>
              <a:rPr lang="es-MX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menos del 1% de los créditos</a:t>
            </a:r>
            <a:r>
              <a:rPr lang="es-MX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del sistema financiero </a:t>
            </a:r>
            <a:r>
              <a:rPr lang="es-MX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son otorgados a pequeños productores</a:t>
            </a:r>
            <a:r>
              <a:rPr lang="es-MX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s-MX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informalidad y la dispersión geográfica </a:t>
            </a:r>
            <a:r>
              <a:rPr lang="es-MX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hacen que este no sea un sector atractivo para atender.  </a:t>
            </a:r>
            <a:endParaRPr lang="es-C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O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2259934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>
            <a:extLst>
              <a:ext uri="{FF2B5EF4-FFF2-40B4-BE49-F238E27FC236}">
                <a16:creationId xmlns:a16="http://schemas.microsoft.com/office/drawing/2014/main" id="{79736A7C-F435-4AC6-A792-09BF4AF6A997}"/>
              </a:ext>
            </a:extLst>
          </p:cNvPr>
          <p:cNvSpPr/>
          <p:nvPr/>
        </p:nvSpPr>
        <p:spPr>
          <a:xfrm>
            <a:off x="113339" y="96154"/>
            <a:ext cx="8917321" cy="4951191"/>
          </a:xfrm>
          <a:prstGeom prst="rect">
            <a:avLst/>
          </a:prstGeom>
          <a:solidFill>
            <a:srgbClr val="D3D3D3">
              <a:alpha val="2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1A63B0E4-F998-4666-B1B3-C6BE2BD16F6D}"/>
              </a:ext>
            </a:extLst>
          </p:cNvPr>
          <p:cNvSpPr/>
          <p:nvPr/>
        </p:nvSpPr>
        <p:spPr>
          <a:xfrm>
            <a:off x="3307764" y="1058545"/>
            <a:ext cx="2696356" cy="3331083"/>
          </a:xfrm>
          <a:prstGeom prst="rect">
            <a:avLst/>
          </a:prstGeom>
          <a:solidFill>
            <a:srgbClr val="C4C6A4">
              <a:alpha val="16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B907C074-9FBC-4404-A3A4-5E43EB819E1F}"/>
              </a:ext>
            </a:extLst>
          </p:cNvPr>
          <p:cNvSpPr/>
          <p:nvPr/>
        </p:nvSpPr>
        <p:spPr>
          <a:xfrm>
            <a:off x="6193645" y="1065952"/>
            <a:ext cx="2696356" cy="3331083"/>
          </a:xfrm>
          <a:prstGeom prst="rect">
            <a:avLst/>
          </a:prstGeom>
          <a:solidFill>
            <a:srgbClr val="C4C6A4">
              <a:alpha val="16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F5E74765-2D34-44E1-9323-1CBC620468AD}"/>
              </a:ext>
            </a:extLst>
          </p:cNvPr>
          <p:cNvSpPr/>
          <p:nvPr/>
        </p:nvSpPr>
        <p:spPr>
          <a:xfrm>
            <a:off x="446062" y="1056080"/>
            <a:ext cx="2696356" cy="3331083"/>
          </a:xfrm>
          <a:prstGeom prst="rect">
            <a:avLst/>
          </a:prstGeom>
          <a:solidFill>
            <a:srgbClr val="C4C6A4">
              <a:alpha val="16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8" name="CuadroTexto 7"/>
          <p:cNvSpPr txBox="1"/>
          <p:nvPr/>
        </p:nvSpPr>
        <p:spPr>
          <a:xfrm>
            <a:off x="320902" y="247338"/>
            <a:ext cx="8583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>
                <a:solidFill>
                  <a:srgbClr val="69A514"/>
                </a:solidFill>
                <a:latin typeface="DINOT"/>
                <a:cs typeface="DINOT"/>
              </a:rPr>
              <a:t> </a:t>
            </a:r>
            <a:r>
              <a:rPr lang="es-CO" sz="2400" b="1" dirty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Nuestras premisas.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F27A3EE-2851-4965-897F-37DE564E6F1F}"/>
              </a:ext>
            </a:extLst>
          </p:cNvPr>
          <p:cNvSpPr/>
          <p:nvPr/>
        </p:nvSpPr>
        <p:spPr>
          <a:xfrm>
            <a:off x="253999" y="2658778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CO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6F6DF0D-CF46-451C-8AD8-BDE1007FE3A4}"/>
              </a:ext>
            </a:extLst>
          </p:cNvPr>
          <p:cNvSpPr/>
          <p:nvPr/>
        </p:nvSpPr>
        <p:spPr>
          <a:xfrm>
            <a:off x="438728" y="1540164"/>
            <a:ext cx="260414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200" dirty="0">
                <a:ea typeface="Tahoma" panose="020B0604030504040204" pitchFamily="34" charset="0"/>
                <a:cs typeface="Tahoma" panose="020B0604030504040204" pitchFamily="34" charset="0"/>
              </a:rPr>
              <a:t>Productos de crédito a la medida de los cultivos. </a:t>
            </a:r>
          </a:p>
          <a:p>
            <a:pPr algn="just"/>
            <a:endParaRPr lang="es-ES" sz="1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ea typeface="Tahoma" panose="020B0604030504040204" pitchFamily="34" charset="0"/>
                <a:cs typeface="Tahoma" panose="020B0604030504040204" pitchFamily="34" charset="0"/>
              </a:rPr>
              <a:t>Plazo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ea typeface="Tahoma" panose="020B0604030504040204" pitchFamily="34" charset="0"/>
                <a:cs typeface="Tahoma" panose="020B0604030504040204" pitchFamily="34" charset="0"/>
              </a:rPr>
              <a:t>Pago de intereses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ea typeface="Tahoma" panose="020B0604030504040204" pitchFamily="34" charset="0"/>
                <a:cs typeface="Tahoma" panose="020B0604030504040204" pitchFamily="34" charset="0"/>
              </a:rPr>
              <a:t>Amortización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ea typeface="Tahoma" panose="020B0604030504040204" pitchFamily="34" charset="0"/>
                <a:cs typeface="Tahoma" panose="020B0604030504040204" pitchFamily="34" charset="0"/>
              </a:rPr>
              <a:t>Periodos de gracia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s-ES" sz="1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s-ES" sz="1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s-ES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D993616-29D1-44C1-887F-E967234871BB}"/>
              </a:ext>
            </a:extLst>
          </p:cNvPr>
          <p:cNvSpPr/>
          <p:nvPr/>
        </p:nvSpPr>
        <p:spPr>
          <a:xfrm>
            <a:off x="1040987" y="1148558"/>
            <a:ext cx="14633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6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Customización 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0F38D0B5-83F0-4A39-ABD6-05919EEDDA63}"/>
              </a:ext>
            </a:extLst>
          </p:cNvPr>
          <p:cNvSpPr/>
          <p:nvPr/>
        </p:nvSpPr>
        <p:spPr>
          <a:xfrm>
            <a:off x="3414558" y="1556086"/>
            <a:ext cx="2604147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200" b="1" dirty="0">
                <a:ea typeface="Tahoma" panose="020B0604030504040204" pitchFamily="34" charset="0"/>
                <a:cs typeface="Tahoma" panose="020B0604030504040204" pitchFamily="34" charset="0"/>
              </a:rPr>
              <a:t>Financiación: </a:t>
            </a:r>
            <a:r>
              <a:rPr lang="es-ES" sz="1200" dirty="0">
                <a:ea typeface="Tahoma" panose="020B0604030504040204" pitchFamily="34" charset="0"/>
                <a:cs typeface="Tahoma" panose="020B0604030504040204" pitchFamily="34" charset="0"/>
              </a:rPr>
              <a:t>créditos productivos para las diferentes circunstancias. </a:t>
            </a:r>
          </a:p>
          <a:p>
            <a:pPr algn="just"/>
            <a:endParaRPr lang="es-ES" sz="1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ea typeface="Tahoma" panose="020B0604030504040204" pitchFamily="34" charset="0"/>
                <a:cs typeface="Tahoma" panose="020B0604030504040204" pitchFamily="34" charset="0"/>
              </a:rPr>
              <a:t>Tecnificación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ea typeface="Tahoma" panose="020B0604030504040204" pitchFamily="34" charset="0"/>
                <a:cs typeface="Tahoma" panose="020B0604030504040204" pitchFamily="34" charset="0"/>
              </a:rPr>
              <a:t>Crecimiento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ea typeface="Tahoma" panose="020B0604030504040204" pitchFamily="34" charset="0"/>
                <a:cs typeface="Tahoma" panose="020B0604030504040204" pitchFamily="34" charset="0"/>
              </a:rPr>
              <a:t>Diversificación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ea typeface="Tahoma" panose="020B0604030504040204" pitchFamily="34" charset="0"/>
                <a:cs typeface="Tahoma" panose="020B0604030504040204" pitchFamily="34" charset="0"/>
              </a:rPr>
              <a:t>Capital de trabajo </a:t>
            </a:r>
          </a:p>
          <a:p>
            <a:pPr algn="just"/>
            <a:endParaRPr lang="es-ES" sz="12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ES" sz="1200" b="1" dirty="0">
                <a:ea typeface="Tahoma" panose="020B0604030504040204" pitchFamily="34" charset="0"/>
                <a:cs typeface="Tahoma" panose="020B0604030504040204" pitchFamily="34" charset="0"/>
              </a:rPr>
              <a:t>Evaluación: </a:t>
            </a:r>
          </a:p>
          <a:p>
            <a:pPr algn="just"/>
            <a:endParaRPr lang="es-ES" sz="1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ES" sz="1200" dirty="0">
                <a:ea typeface="Tahoma" panose="020B0604030504040204" pitchFamily="34" charset="0"/>
                <a:cs typeface="Tahoma" panose="020B0604030504040204" pitchFamily="34" charset="0"/>
              </a:rPr>
              <a:t>Herramientas de evaluación de créditos que nos permitan identificar a los mejores productores en un entorno con informalidad y poca información. </a:t>
            </a:r>
          </a:p>
          <a:p>
            <a:pPr algn="just"/>
            <a:endParaRPr lang="es-ES" sz="12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s-ES" sz="12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s-ES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30A1A94C-B07E-481F-86BE-E03A375FA396}"/>
              </a:ext>
            </a:extLst>
          </p:cNvPr>
          <p:cNvSpPr/>
          <p:nvPr/>
        </p:nvSpPr>
        <p:spPr>
          <a:xfrm>
            <a:off x="6696037" y="1142492"/>
            <a:ext cx="16462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6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Mas que Capital  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AE309C2C-1C00-4548-B431-1E965AA8262C}"/>
              </a:ext>
            </a:extLst>
          </p:cNvPr>
          <p:cNvSpPr/>
          <p:nvPr/>
        </p:nvSpPr>
        <p:spPr>
          <a:xfrm>
            <a:off x="3414558" y="1138039"/>
            <a:ext cx="24888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6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Financiar la productividad  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E6F6DF0D-CF46-451C-8AD8-BDE1007FE3A4}"/>
              </a:ext>
            </a:extLst>
          </p:cNvPr>
          <p:cNvSpPr/>
          <p:nvPr/>
        </p:nvSpPr>
        <p:spPr>
          <a:xfrm>
            <a:off x="6319719" y="1534098"/>
            <a:ext cx="2604147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200" dirty="0">
                <a:ea typeface="Tahoma" panose="020B0604030504040204" pitchFamily="34" charset="0"/>
                <a:cs typeface="Tahoma" panose="020B0604030504040204" pitchFamily="34" charset="0"/>
              </a:rPr>
              <a:t>Mas que capital, integrar una oferta de servicios para acompañar a los productores. </a:t>
            </a:r>
          </a:p>
          <a:p>
            <a:endParaRPr lang="es-CO" sz="1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200" dirty="0">
                <a:ea typeface="Tahoma" panose="020B0604030504040204" pitchFamily="34" charset="0"/>
                <a:cs typeface="Tahoma" panose="020B0604030504040204" pitchFamily="34" charset="0"/>
              </a:rPr>
              <a:t>Orientación técnica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200" dirty="0">
                <a:ea typeface="Tahoma" panose="020B0604030504040204" pitchFamily="34" charset="0"/>
                <a:cs typeface="Tahoma" panose="020B0604030504040204" pitchFamily="34" charset="0"/>
              </a:rPr>
              <a:t>Orientación legal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200" dirty="0">
                <a:ea typeface="Tahoma" panose="020B0604030504040204" pitchFamily="34" charset="0"/>
                <a:cs typeface="Tahoma" panose="020B0604030504040204" pitchFamily="34" charset="0"/>
              </a:rPr>
              <a:t>Información de mercados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200" dirty="0">
                <a:ea typeface="Tahoma" panose="020B0604030504040204" pitchFamily="34" charset="0"/>
                <a:cs typeface="Tahoma" panose="020B0604030504040204" pitchFamily="34" charset="0"/>
              </a:rPr>
              <a:t>Beneficios -Ofertas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200" dirty="0">
                <a:ea typeface="Tahoma" panose="020B0604030504040204" pitchFamily="34" charset="0"/>
                <a:cs typeface="Tahoma" panose="020B0604030504040204" pitchFamily="34" charset="0"/>
              </a:rPr>
              <a:t>Seguro Complementario.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sz="1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sz="1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sz="1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ES" sz="13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063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id="{5C091F89-641C-449C-A3D1-2F36FA212DE7}"/>
              </a:ext>
            </a:extLst>
          </p:cNvPr>
          <p:cNvSpPr/>
          <p:nvPr/>
        </p:nvSpPr>
        <p:spPr>
          <a:xfrm>
            <a:off x="113339" y="82194"/>
            <a:ext cx="8917321" cy="4951191"/>
          </a:xfrm>
          <a:prstGeom prst="rect">
            <a:avLst/>
          </a:prstGeom>
          <a:solidFill>
            <a:srgbClr val="D3D3D3">
              <a:alpha val="2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CO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FBD773D-8A45-41B0-B72D-7D68E72FD273}"/>
              </a:ext>
            </a:extLst>
          </p:cNvPr>
          <p:cNvSpPr txBox="1"/>
          <p:nvPr/>
        </p:nvSpPr>
        <p:spPr>
          <a:xfrm>
            <a:off x="254000" y="263429"/>
            <a:ext cx="6295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solidFill>
                  <a:srgbClr val="FFC000"/>
                </a:solidFill>
                <a:latin typeface="DINOT"/>
                <a:cs typeface="DINOT"/>
              </a:rPr>
              <a:t>Desarrollo de cadenas de valor agrícolas.  </a:t>
            </a:r>
            <a:endParaRPr lang="es-CO" sz="2400" b="1" dirty="0">
              <a:solidFill>
                <a:srgbClr val="FFC000"/>
              </a:solidFill>
              <a:cs typeface="DINOT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03F72B5-8485-423B-A2A8-6FE6AAEC5EE5}"/>
              </a:ext>
            </a:extLst>
          </p:cNvPr>
          <p:cNvSpPr txBox="1"/>
          <p:nvPr/>
        </p:nvSpPr>
        <p:spPr>
          <a:xfrm>
            <a:off x="351802" y="749034"/>
            <a:ext cx="81958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1400" dirty="0"/>
          </a:p>
          <a:p>
            <a:pPr algn="just"/>
            <a:endParaRPr lang="es-CO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sz="14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A6A4B85-C8A1-4B6F-A81F-26C79EC61280}"/>
              </a:ext>
            </a:extLst>
          </p:cNvPr>
          <p:cNvSpPr txBox="1"/>
          <p:nvPr/>
        </p:nvSpPr>
        <p:spPr>
          <a:xfrm>
            <a:off x="254000" y="1118366"/>
            <a:ext cx="399159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Ventajas: </a:t>
            </a:r>
          </a:p>
          <a:p>
            <a:pPr algn="just"/>
            <a:endParaRPr lang="es-MX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 de productos de crédito a la medida de las necesidades de la cadena y de sus participantes. </a:t>
            </a:r>
          </a:p>
          <a:p>
            <a:pPr algn="just"/>
            <a:endParaRPr lang="es-MX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Relaciones entre las partes brindan información para el análisis de crédito y eliminan costos transaccionales </a:t>
            </a:r>
          </a:p>
          <a:p>
            <a:pPr algn="just"/>
            <a:endParaRPr lang="es-MX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Mitigación del riesgo mediante mecanismos de fuente de pago.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Acompañamiento a la medida de la cadena y coordinado entre los diferentes actores.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sz="14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4FC6232-E1C3-42B6-B902-6932405C1D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7819" y="1118366"/>
            <a:ext cx="4088296" cy="30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475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id="{5C091F89-641C-449C-A3D1-2F36FA212DE7}"/>
              </a:ext>
            </a:extLst>
          </p:cNvPr>
          <p:cNvSpPr/>
          <p:nvPr/>
        </p:nvSpPr>
        <p:spPr>
          <a:xfrm>
            <a:off x="113339" y="82194"/>
            <a:ext cx="8917321" cy="4951191"/>
          </a:xfrm>
          <a:prstGeom prst="rect">
            <a:avLst/>
          </a:prstGeom>
          <a:solidFill>
            <a:srgbClr val="D3D3D3">
              <a:alpha val="2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C6F5BA5-B493-44B4-B17F-DD72787FDAA8}"/>
              </a:ext>
            </a:extLst>
          </p:cNvPr>
          <p:cNvSpPr txBox="1"/>
          <p:nvPr/>
        </p:nvSpPr>
        <p:spPr>
          <a:xfrm>
            <a:off x="514865" y="1525436"/>
            <a:ext cx="79013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61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6600" b="1" spc="-300" dirty="0">
                <a:solidFill>
                  <a:srgbClr val="FFC000"/>
                </a:solidFill>
                <a:latin typeface="DINOT"/>
                <a:cs typeface="DINOT-Regular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11167294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EFE1DD99A52045BE5DE8D31073AD51" ma:contentTypeVersion="12" ma:contentTypeDescription="Crear nuevo documento." ma:contentTypeScope="" ma:versionID="e277ead9792178bccc02c0ed3218cc17">
  <xsd:schema xmlns:xsd="http://www.w3.org/2001/XMLSchema" xmlns:xs="http://www.w3.org/2001/XMLSchema" xmlns:p="http://schemas.microsoft.com/office/2006/metadata/properties" xmlns:ns2="da8e70d9-04d7-4116-a927-619070362430" xmlns:ns3="fe4c806e-e85f-41d8-ab2e-5f06d6158d8d" targetNamespace="http://schemas.microsoft.com/office/2006/metadata/properties" ma:root="true" ma:fieldsID="13127f9d8694409df8e8593474492cec" ns2:_="" ns3:_="">
    <xsd:import namespace="da8e70d9-04d7-4116-a927-619070362430"/>
    <xsd:import namespace="fe4c806e-e85f-41d8-ab2e-5f06d6158d8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8e70d9-04d7-4116-a927-61907036243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4c806e-e85f-41d8-ab2e-5f06d6158d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48A586-B735-4ED0-A343-32D310B277C5}"/>
</file>

<file path=customXml/itemProps2.xml><?xml version="1.0" encoding="utf-8"?>
<ds:datastoreItem xmlns:ds="http://schemas.openxmlformats.org/officeDocument/2006/customXml" ds:itemID="{89465EAB-25F3-46D1-8D0C-301F9048C18C}"/>
</file>

<file path=customXml/itemProps3.xml><?xml version="1.0" encoding="utf-8"?>
<ds:datastoreItem xmlns:ds="http://schemas.openxmlformats.org/officeDocument/2006/customXml" ds:itemID="{7A0B0445-C355-4D4C-A0D5-2C2BCE5D2D50}"/>
</file>

<file path=docProps/app.xml><?xml version="1.0" encoding="utf-8"?>
<Properties xmlns="http://schemas.openxmlformats.org/officeDocument/2006/extended-properties" xmlns:vt="http://schemas.openxmlformats.org/officeDocument/2006/docPropsVTypes">
  <TotalTime>32519</TotalTime>
  <Words>343</Words>
  <Application>Microsoft Office PowerPoint</Application>
  <PresentationFormat>Presentación en pantalla (16:9)</PresentationFormat>
  <Paragraphs>56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DINOT</vt:lpstr>
      <vt:lpstr>Tahoma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Agrofuturo</dc:creator>
  <cp:lastModifiedBy>Juan Sebastian</cp:lastModifiedBy>
  <cp:revision>939</cp:revision>
  <dcterms:created xsi:type="dcterms:W3CDTF">2015-09-17T13:51:19Z</dcterms:created>
  <dcterms:modified xsi:type="dcterms:W3CDTF">2020-10-07T12:03:55Z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0x010100C0EFE1DD99A52045BE5DE8D31073AD51</vt:lpwstr>
  </property>
</Properties>
</file>