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17"/>
  </p:notesMasterIdLst>
  <p:handoutMasterIdLst>
    <p:handoutMasterId r:id="rId18"/>
  </p:handoutMasterIdLst>
  <p:sldIdLst>
    <p:sldId id="258" r:id="rId2"/>
    <p:sldId id="280" r:id="rId3"/>
    <p:sldId id="287" r:id="rId4"/>
    <p:sldId id="288" r:id="rId5"/>
    <p:sldId id="286" r:id="rId6"/>
    <p:sldId id="268" r:id="rId7"/>
    <p:sldId id="267" r:id="rId8"/>
    <p:sldId id="281" r:id="rId9"/>
    <p:sldId id="285" r:id="rId10"/>
    <p:sldId id="282" r:id="rId11"/>
    <p:sldId id="283" r:id="rId12"/>
    <p:sldId id="290" r:id="rId13"/>
    <p:sldId id="284" r:id="rId14"/>
    <p:sldId id="289" r:id="rId15"/>
    <p:sldId id="274" r:id="rId16"/>
  </p:sldIdLst>
  <p:sldSz cx="12192000" cy="6858000"/>
  <p:notesSz cx="6888163" cy="100171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BF73F-2103-4FE5-8DC6-1B7350ED3D1D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902075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2E609-5304-40D4-9402-2007F1764E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5368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59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59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E58A9222-A847-4541-8D69-EFAD3A9BEA01}" type="datetimeFigureOut">
              <a:rPr lang="it-IT" smtClean="0"/>
              <a:t>08/11/2020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2538"/>
            <a:ext cx="6005513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7" tIns="48299" rIns="96597" bIns="4829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8817" y="4820741"/>
            <a:ext cx="5510530" cy="3944243"/>
          </a:xfrm>
          <a:prstGeom prst="rect">
            <a:avLst/>
          </a:prstGeom>
        </p:spPr>
        <p:txBody>
          <a:bodyPr vert="horz" lIns="96597" tIns="48299" rIns="96597" bIns="48299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514531"/>
            <a:ext cx="2984871" cy="502595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01698" y="9514531"/>
            <a:ext cx="2984871" cy="502595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72E7C8E0-D0FC-4F58-ABF2-AE7BCCE1B8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5168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7C8E0-D0FC-4F58-ABF2-AE7BCCE1B8E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850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7C8E0-D0FC-4F58-ABF2-AE7BCCE1B8EC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7392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78D2C-4A5D-4F6B-B2B1-D4C44597245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08/11/2020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Pymes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887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3297-4C47-4E04-B012-335DE83849C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08/11/2020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Pymes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40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04133-6224-4717-A59B-878B32059988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08/11/2020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Pymes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923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A046-E0DF-47F7-AF45-1497A55716F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08/11/2020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Pymes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08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170C-6AE8-4366-B27C-9FBD9D8F8EA3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08/11/2020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Pymes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03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40564-98AB-4318-8FD6-354099D8093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08/11/2020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Pymes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561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ABC1F-64F9-475A-A82B-D54D188B0CD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08/11/2020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Pymes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3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2DFB1-5913-4155-8EB9-47CA4493B9F3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08/11/2020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Pymes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13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92F0-D3F5-47A8-9730-F5A9A34A3DFA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08/11/2020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Pymes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018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7BB6-2CAA-4305-BD8B-1DA8B384DBD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08/11/2020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Pymes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372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679DC-B02C-4D9A-8FE9-C5C71E071981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08/11/2020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Pymes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39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45989-F78F-4068-B836-2817CDBE5977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08/11/2020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Pymes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781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320DF-4218-4F46-A1F3-B34D0AF3D973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08/11/2020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Pymes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8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4347-78A5-4BF8-90C9-29904C6BC79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08/11/2020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Pymes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97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25E6-EBD5-47AE-914F-D904A249A263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08/11/2020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Pymes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73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ED03-1316-4EEF-BCCF-D2025706897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08/11/2020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Pymes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545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A3194-99C6-4C5B-892E-80416C8C0CF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08/11/2020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Pymes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02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9212" y="1609860"/>
            <a:ext cx="8915400" cy="30136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it-IT" sz="4800" b="1" dirty="0" smtClean="0"/>
          </a:p>
          <a:p>
            <a:pPr marL="0" indent="0" algn="ctr">
              <a:buNone/>
            </a:pPr>
            <a:r>
              <a:rPr lang="it-IT" sz="4000" b="1" dirty="0" smtClean="0"/>
              <a:t>L’importanza dell’Agriturismo</a:t>
            </a:r>
          </a:p>
          <a:p>
            <a:pPr marL="0" indent="0" algn="ctr">
              <a:buNone/>
            </a:pPr>
            <a:r>
              <a:rPr lang="it-IT" sz="4000" b="1" dirty="0" smtClean="0"/>
              <a:t>per l’impresa agricola </a:t>
            </a:r>
          </a:p>
          <a:p>
            <a:pPr marL="0" indent="0" algn="ctr">
              <a:buNone/>
            </a:pPr>
            <a:r>
              <a:rPr lang="it-IT" sz="4000" b="1" dirty="0" smtClean="0"/>
              <a:t>e lo </a:t>
            </a:r>
            <a:r>
              <a:rPr lang="it-IT" sz="4000" b="1" dirty="0"/>
              <a:t>sviluppo locale </a:t>
            </a:r>
          </a:p>
          <a:p>
            <a:pPr marL="0" indent="0" algn="ctr">
              <a:buNone/>
            </a:pPr>
            <a:r>
              <a:rPr lang="it-IT" sz="4000" b="1" dirty="0" smtClean="0"/>
              <a:t>nel post-</a:t>
            </a:r>
            <a:r>
              <a:rPr lang="it-IT" sz="4000" b="1" dirty="0" err="1" smtClean="0"/>
              <a:t>covid</a:t>
            </a:r>
            <a:endParaRPr lang="it-IT" sz="4000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CBAE-25A8-4DF2-B46E-7804F8966E63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08/11/2020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Show Room – IILA, edizione speciale &quot;Cimentando Sueños&quot; dedicata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514" y="68644"/>
            <a:ext cx="2897747" cy="121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Pymes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845" y="68644"/>
            <a:ext cx="2710427" cy="121924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3019" y="5119549"/>
            <a:ext cx="8847786" cy="817706"/>
          </a:xfrm>
          <a:prstGeom prst="rect">
            <a:avLst/>
          </a:prstGeo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val="2044590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CAMBIERA’ PER IL CLIENTE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006222"/>
          </a:xfrm>
        </p:spPr>
        <p:txBody>
          <a:bodyPr/>
          <a:lstStyle/>
          <a:p>
            <a:r>
              <a:rPr lang="it-IT" dirty="0" smtClean="0"/>
              <a:t>Più studio e approfondimento delle situazioni locali prima della decisione di effettuare una vacanza</a:t>
            </a:r>
          </a:p>
          <a:p>
            <a:r>
              <a:rPr lang="it-IT" dirty="0" smtClean="0"/>
              <a:t>Ricerca di destinazioni turistiche </a:t>
            </a:r>
            <a:r>
              <a:rPr lang="it-IT" sz="2400" b="1" dirty="0" smtClean="0"/>
              <a:t>sicure</a:t>
            </a:r>
            <a:r>
              <a:rPr lang="it-IT" sz="2000" b="1" dirty="0" smtClean="0"/>
              <a:t> </a:t>
            </a:r>
            <a:r>
              <a:rPr lang="it-IT" dirty="0" smtClean="0"/>
              <a:t>(personali, di ordine pubblico, sanitarie</a:t>
            </a:r>
            <a:r>
              <a:rPr lang="it-IT" dirty="0"/>
              <a:t>)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 smtClean="0"/>
              <a:t>Uso di mezzi di trasporto sempre meno condivisi</a:t>
            </a:r>
          </a:p>
          <a:p>
            <a:r>
              <a:rPr lang="it-IT" dirty="0" smtClean="0"/>
              <a:t>La predisposizione al viaggio (meno tappe, meno viaggi itineranti)</a:t>
            </a:r>
          </a:p>
          <a:p>
            <a:r>
              <a:rPr lang="it-IT" dirty="0" smtClean="0"/>
              <a:t>La ricerca di posti prevalentemente a contatto con la natura all’aria aperta</a:t>
            </a:r>
          </a:p>
          <a:p>
            <a:r>
              <a:rPr lang="it-IT" dirty="0" smtClean="0"/>
              <a:t>Preferenza per cibi semplici e sani preparati al momento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92F0-D3F5-47A8-9730-F5A9A34A3DFA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08/11/2020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Pymes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483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Strategie aziendali post </a:t>
            </a:r>
            <a:r>
              <a:rPr lang="it-IT" dirty="0" err="1" smtClean="0"/>
              <a:t>covid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Formazione specifica del personale</a:t>
            </a:r>
          </a:p>
          <a:p>
            <a:r>
              <a:rPr lang="it-IT" dirty="0" smtClean="0"/>
              <a:t>Nuove priorità (semplificazione) nell’arredamento</a:t>
            </a:r>
          </a:p>
          <a:p>
            <a:r>
              <a:rPr lang="it-IT" dirty="0" smtClean="0"/>
              <a:t>Nuove disposizioni e norme comportamentali degli addetti dell’impresa (</a:t>
            </a:r>
            <a:r>
              <a:rPr lang="it-IT" sz="1400" dirty="0" smtClean="0"/>
              <a:t>soprattutto addetti alla pulizia e personale a contatto dei clienti</a:t>
            </a:r>
            <a:r>
              <a:rPr lang="it-IT" dirty="0" smtClean="0"/>
              <a:t>)</a:t>
            </a:r>
          </a:p>
          <a:p>
            <a:r>
              <a:rPr lang="it-IT" dirty="0" smtClean="0"/>
              <a:t>Ridefinizione delle proposte di divertimento</a:t>
            </a:r>
          </a:p>
          <a:p>
            <a:r>
              <a:rPr lang="it-IT" dirty="0" smtClean="0"/>
              <a:t>Nuove strategie di comunicazione web che diano sicurezza al cliente</a:t>
            </a:r>
          </a:p>
          <a:p>
            <a:r>
              <a:rPr lang="it-IT" dirty="0" smtClean="0"/>
              <a:t>Nuove strategie di contatto telefonico</a:t>
            </a:r>
          </a:p>
          <a:p>
            <a:r>
              <a:rPr lang="it-IT" dirty="0" smtClean="0"/>
              <a:t>Concentrazione delle attività su un cliente di prossimità o  in fuga dai principali agglomerati urbani posti nelle vicinanze</a:t>
            </a:r>
          </a:p>
          <a:p>
            <a:r>
              <a:rPr lang="it-IT" dirty="0" smtClean="0"/>
              <a:t>Proposte di Turismo internazionale programmiamole dal 2022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92F0-D3F5-47A8-9730-F5A9A34A3DFA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08/11/2020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Pymes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099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Due azioni principali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92F0-D3F5-47A8-9730-F5A9A34A3DFA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08/11/2020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Pymes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6" name="Picture 2" descr="Corsi per trovare lavoro | formazionecorsi.c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19050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2589213" y="5061397"/>
            <a:ext cx="380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Formazione per tutti gli operatori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775" y="1905000"/>
            <a:ext cx="4356837" cy="28575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7276564" y="5061397"/>
            <a:ext cx="422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Innovare localmente e globalmente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2735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Strategie territoriali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Nuove descrizione delle località  tenendo conto delle nuove realtà create dal </a:t>
            </a:r>
            <a:r>
              <a:rPr lang="it-IT" dirty="0" err="1" smtClean="0"/>
              <a:t>Covid</a:t>
            </a:r>
            <a:r>
              <a:rPr lang="it-IT" dirty="0" smtClean="0"/>
              <a:t> (mai immagini con assembramento di persone)</a:t>
            </a:r>
          </a:p>
          <a:p>
            <a:r>
              <a:rPr lang="it-IT" dirty="0" smtClean="0"/>
              <a:t>Valorizzazione della naturalezza dei luoghi</a:t>
            </a:r>
          </a:p>
          <a:p>
            <a:r>
              <a:rPr lang="it-IT" dirty="0" smtClean="0"/>
              <a:t>Nuova definizione della fascia di cliente che si vuole intercettare</a:t>
            </a:r>
          </a:p>
          <a:p>
            <a:r>
              <a:rPr lang="it-IT" dirty="0" smtClean="0"/>
              <a:t>Ridefinizione dei rapporti e delle competenze pubblico/privato per stabilire attività sinergiche pro </a:t>
            </a:r>
            <a:r>
              <a:rPr lang="it-IT" dirty="0" smtClean="0"/>
              <a:t>turismo</a:t>
            </a:r>
          </a:p>
          <a:p>
            <a:r>
              <a:rPr lang="it-IT" dirty="0" smtClean="0"/>
              <a:t>Collaborazione e formazione con tutti </a:t>
            </a:r>
            <a:r>
              <a:rPr lang="it-IT" sz="1400" dirty="0" smtClean="0"/>
              <a:t>(compresa la popolazione)</a:t>
            </a:r>
            <a:endParaRPr lang="it-IT" sz="1400" dirty="0" smtClean="0"/>
          </a:p>
          <a:p>
            <a:r>
              <a:rPr lang="it-IT" dirty="0" smtClean="0"/>
              <a:t>Riprogrammazione delle attività periodica in funzione delle disposizioni </a:t>
            </a:r>
            <a:r>
              <a:rPr lang="it-IT" dirty="0" err="1" smtClean="0"/>
              <a:t>covid</a:t>
            </a:r>
            <a:r>
              <a:rPr lang="it-IT" dirty="0" smtClean="0"/>
              <a:t> senza tralasciare comunque un programma di lungo periodo</a:t>
            </a:r>
          </a:p>
          <a:p>
            <a:pPr marL="0" indent="0" algn="ctr">
              <a:buNone/>
            </a:pPr>
            <a:r>
              <a:rPr lang="it-IT" b="1" dirty="0" smtClean="0"/>
              <a:t>Da luogo a destinazione turistica</a:t>
            </a:r>
            <a:endParaRPr lang="it-IT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92F0-D3F5-47A8-9730-F5A9A34A3DFA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08/11/2020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Pymes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743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21983" y="624110"/>
            <a:ext cx="9482629" cy="128089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E per finire…………….. pensiamo come promuovere  il Turismo del Vino nel periodo </a:t>
            </a:r>
            <a:r>
              <a:rPr lang="it-IT" sz="2800" dirty="0" err="1" smtClean="0"/>
              <a:t>covid</a:t>
            </a:r>
            <a:r>
              <a:rPr lang="it-IT" sz="2800" dirty="0" smtClean="0"/>
              <a:t> con un sorriso</a:t>
            </a:r>
            <a:endParaRPr lang="it-IT" sz="28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92F0-D3F5-47A8-9730-F5A9A34A3DFA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08/11/2020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Pymes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098" name="Picture 2" descr="Vignette Archivi - Wine in Sicil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159" y="2133600"/>
            <a:ext cx="5081507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97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9212" y="2962140"/>
            <a:ext cx="8915400" cy="29490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200" b="1" dirty="0" smtClean="0"/>
              <a:t>Si ringrazia per attenzione</a:t>
            </a:r>
          </a:p>
          <a:p>
            <a:pPr marL="0" indent="0" algn="ctr">
              <a:buNone/>
            </a:pPr>
            <a:endParaRPr lang="it-IT" sz="3200" b="1" dirty="0"/>
          </a:p>
          <a:p>
            <a:pPr marL="0" indent="0" algn="ctr">
              <a:buNone/>
            </a:pPr>
            <a:r>
              <a:rPr lang="it-IT" sz="2400" b="1" i="1" dirty="0" smtClean="0"/>
              <a:t>Fini.mauro@libero.it</a:t>
            </a:r>
            <a:endParaRPr lang="it-IT" sz="2400" b="1" i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0E7A-B77E-4ECC-9961-083580AC21A2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08/11/2020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0418" y="250953"/>
            <a:ext cx="3182388" cy="1438781"/>
          </a:xfrm>
          <a:prstGeom prst="rect">
            <a:avLst/>
          </a:prstGeom>
        </p:spPr>
      </p:pic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Pymes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845" y="250953"/>
            <a:ext cx="2710427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9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DEFINIZIONE DI AGRITURISMO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9212" y="2768958"/>
            <a:ext cx="8915400" cy="3142264"/>
          </a:xfrm>
        </p:spPr>
        <p:txBody>
          <a:bodyPr/>
          <a:lstStyle/>
          <a:p>
            <a:pPr algn="just"/>
            <a:r>
              <a:rPr lang="it-IT" b="1" dirty="0" smtClean="0"/>
              <a:t>UNA AZIENDA AGRICOLA CHE AL SUO INTERNO RICEVE GLI OSPITI PER DORMIRE, MANGIARE E SVOLGERE ATTIVITA’ RICREATIVE, SPORTIVE, DIDATTICHE E SOCIALI. MANTENENDO PREVALENTE L’ATTIVITA’ AGRICOLA E UN FORTE COLLEGAMENTO CON L’EVENTUALE AMBIENTE NATURALE PRESENTE.</a:t>
            </a:r>
            <a:endParaRPr lang="it-IT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92F0-D3F5-47A8-9730-F5A9A34A3DFA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08/11/2020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Pymes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348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Agriturismi in </a:t>
            </a:r>
            <a:r>
              <a:rPr lang="it-IT" dirty="0" err="1" smtClean="0"/>
              <a:t>italia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92F0-D3F5-47A8-9730-F5A9A34A3DFA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08/11/2020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Pymes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50" name="Picture 2" descr="La vacanza in agriturismo è il cult dell'estate - AND - A Nordest Di che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1905000"/>
            <a:ext cx="4378258" cy="333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654" y="1905000"/>
            <a:ext cx="4343958" cy="333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46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Agriturismi prevalenti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92F0-D3F5-47A8-9730-F5A9A34A3DFA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08/11/2020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Pymes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074" name="Picture 2" descr="FISCO / Tari. L'agriturismo non è un albergo | Cia Agricoltori Italiani  Toscan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194" y="2012683"/>
            <a:ext cx="4596169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griturismo / Agricoltura / Elenco attività economiche / Attività  economiche / Aree tematiche / Comune di Levico Terme - Comune di Levico  Ter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165" y="2019032"/>
            <a:ext cx="4819448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3065172" y="5872952"/>
            <a:ext cx="17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Fig.1 agricolo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173532" y="5904965"/>
            <a:ext cx="3511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Fig. 2  ambientale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6582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Agriturismo e PMI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In Emilia-</a:t>
            </a:r>
            <a:r>
              <a:rPr lang="it-IT" dirty="0" err="1"/>
              <a:t>R</a:t>
            </a:r>
            <a:r>
              <a:rPr lang="it-IT" dirty="0" err="1" smtClean="0"/>
              <a:t>omagra</a:t>
            </a:r>
            <a:r>
              <a:rPr lang="it-IT" dirty="0" smtClean="0"/>
              <a:t> (ITALIA) il 98 per cento delle aziende agrituristiche sono Micro, Piccole e </a:t>
            </a:r>
            <a:r>
              <a:rPr lang="it-IT" dirty="0"/>
              <a:t>M</a:t>
            </a:r>
            <a:r>
              <a:rPr lang="it-IT" dirty="0" smtClean="0"/>
              <a:t>edie imprese. </a:t>
            </a:r>
            <a:br>
              <a:rPr lang="it-IT" dirty="0" smtClean="0"/>
            </a:br>
            <a:r>
              <a:rPr lang="it-IT" sz="1200" dirty="0" smtClean="0"/>
              <a:t>(due per cento sono di dimensioni maggiori perché collegate a grandi gruppi agricoli o agroindustriali)</a:t>
            </a:r>
          </a:p>
          <a:p>
            <a:r>
              <a:rPr lang="it-IT" dirty="0" smtClean="0"/>
              <a:t>Dati presentati nel convegno </a:t>
            </a:r>
            <a:r>
              <a:rPr lang="it-IT" dirty="0" err="1" smtClean="0"/>
              <a:t>diplomacy</a:t>
            </a:r>
            <a:r>
              <a:rPr lang="it-IT" dirty="0" smtClean="0"/>
              <a:t> 2020 relativi alla zona di Medellin hanno messo in evidenza che su </a:t>
            </a:r>
            <a:r>
              <a:rPr lang="it-IT" dirty="0" smtClean="0"/>
              <a:t>20.925 </a:t>
            </a:r>
            <a:r>
              <a:rPr lang="it-IT" dirty="0" smtClean="0"/>
              <a:t>imprese </a:t>
            </a:r>
            <a:r>
              <a:rPr lang="it-IT" dirty="0" smtClean="0"/>
              <a:t>ben 99,8 </a:t>
            </a:r>
            <a:r>
              <a:rPr lang="it-IT" dirty="0" smtClean="0"/>
              <a:t>% erano micro, piccole e medie imprese, il 96% sono microimprese</a:t>
            </a:r>
            <a:r>
              <a:rPr lang="it-IT" sz="2000" dirty="0" smtClean="0"/>
              <a:t>.</a:t>
            </a:r>
          </a:p>
          <a:p>
            <a:r>
              <a:rPr lang="it-IT" sz="2000" dirty="0" smtClean="0"/>
              <a:t>Io penso che questa situazione sia molto simile in tutti i territori rurali dell’America centrale e del Sud</a:t>
            </a:r>
          </a:p>
          <a:p>
            <a:pPr marL="0" indent="0">
              <a:buNone/>
            </a:pPr>
            <a:endParaRPr lang="it-IT" sz="2000" dirty="0"/>
          </a:p>
          <a:p>
            <a:pPr marL="0" indent="0" algn="ctr">
              <a:buNone/>
            </a:pPr>
            <a:r>
              <a:rPr lang="it-IT" sz="2000" b="1" dirty="0" smtClean="0"/>
              <a:t>AGRITURISMO E’ FATTO DI MICROIMPRESE</a:t>
            </a:r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92F0-D3F5-47A8-9730-F5A9A34A3DFA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08/11/2020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Pymes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477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67437" y="1262130"/>
            <a:ext cx="9637175" cy="4868306"/>
          </a:xfrm>
        </p:spPr>
        <p:txBody>
          <a:bodyPr>
            <a:normAutofit fontScale="92500" lnSpcReduction="10000"/>
          </a:bodyPr>
          <a:lstStyle/>
          <a:p>
            <a:pPr lvl="2"/>
            <a:r>
              <a:rPr lang="it-IT" sz="2400" b="1" dirty="0" smtClean="0"/>
              <a:t>Integra il reddito dell’azienda agricola</a:t>
            </a:r>
          </a:p>
          <a:p>
            <a:pPr lvl="2"/>
            <a:r>
              <a:rPr lang="it-IT" sz="2400" b="1" dirty="0" smtClean="0"/>
              <a:t>Diversifica il reddito su due o più fonti di guadagno parzialmente differenti</a:t>
            </a:r>
          </a:p>
          <a:p>
            <a:pPr lvl="2"/>
            <a:r>
              <a:rPr lang="it-IT" sz="2400" b="1" dirty="0" smtClean="0"/>
              <a:t>Valorizza ed innova la produzione agricola </a:t>
            </a:r>
            <a:endParaRPr lang="it-IT" sz="2400" b="1" dirty="0"/>
          </a:p>
          <a:p>
            <a:pPr lvl="2"/>
            <a:r>
              <a:rPr lang="it-IT" sz="2400" b="1" dirty="0" smtClean="0"/>
              <a:t>Permette di riportare in azienda valori aggiunti normalmente di altri soggetti della filiera</a:t>
            </a:r>
          </a:p>
          <a:p>
            <a:pPr lvl="2"/>
            <a:r>
              <a:rPr lang="it-IT" sz="2400" b="1" dirty="0" smtClean="0"/>
              <a:t>Valorizza le produzioni tipiche e di qualità</a:t>
            </a:r>
          </a:p>
          <a:p>
            <a:pPr lvl="2"/>
            <a:r>
              <a:rPr lang="it-IT" sz="2400" b="1" dirty="0" smtClean="0"/>
              <a:t>Valorizza le tradizioni agricole enogastronomiche famigliari e locali</a:t>
            </a:r>
          </a:p>
          <a:p>
            <a:pPr lvl="2"/>
            <a:r>
              <a:rPr lang="it-IT" sz="2400" b="1" dirty="0" smtClean="0"/>
              <a:t>Obbliga ad avviare una informatizzazione dell’azienda</a:t>
            </a:r>
          </a:p>
          <a:p>
            <a:pPr lvl="2"/>
            <a:r>
              <a:rPr lang="it-IT" sz="2400" b="1" dirty="0" smtClean="0"/>
              <a:t>Obbliga all’ascolto di novità, degli ospiti, dei clienti amici, di altri imprenditori del turismo</a:t>
            </a:r>
          </a:p>
          <a:p>
            <a:pPr lvl="2" algn="just"/>
            <a:endParaRPr lang="it-IT" sz="3200" b="1" dirty="0" smtClean="0"/>
          </a:p>
          <a:p>
            <a:pPr lvl="2" algn="just"/>
            <a:endParaRPr lang="it-IT" sz="3200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689FF-A156-48C6-9587-BF1464E32416}" type="datetime1">
              <a:rPr lang="it-IT" smtClean="0"/>
              <a:t>08/11/2020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Pymes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859110" y="563196"/>
            <a:ext cx="6297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Importanza per </a:t>
            </a:r>
            <a:r>
              <a:rPr lang="it-IT" dirty="0" smtClean="0"/>
              <a:t>l’azienda agricola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8581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34862" y="794335"/>
            <a:ext cx="9469750" cy="5451919"/>
          </a:xfrm>
        </p:spPr>
        <p:txBody>
          <a:bodyPr>
            <a:normAutofit lnSpcReduction="10000"/>
          </a:bodyPr>
          <a:lstStyle/>
          <a:p>
            <a:r>
              <a:rPr lang="it-IT" sz="2400" b="1" dirty="0" smtClean="0"/>
              <a:t>Mantiene ed aumenta occupazione nelle aree rurali</a:t>
            </a:r>
          </a:p>
          <a:p>
            <a:r>
              <a:rPr lang="it-IT" sz="2400" b="1" dirty="0" smtClean="0"/>
              <a:t>Migliora la qualità della vita delle popolazioni nelle aree rurali</a:t>
            </a:r>
          </a:p>
          <a:p>
            <a:r>
              <a:rPr lang="it-IT" sz="2400" b="1" dirty="0" smtClean="0"/>
              <a:t>Permette la valorizzazione dei talenti personali degli agricoltori e della popolazione rurale</a:t>
            </a:r>
          </a:p>
          <a:p>
            <a:r>
              <a:rPr lang="it-IT" sz="2400" b="1" dirty="0" smtClean="0"/>
              <a:t>Migliora la qualità degli immobili aziendali e del paesaggio rurale</a:t>
            </a:r>
          </a:p>
          <a:p>
            <a:r>
              <a:rPr lang="it-IT" sz="2400" b="1" dirty="0" smtClean="0"/>
              <a:t>Innova l’offerta agrituristica/turistica con proposte ambientalmente compatibili e </a:t>
            </a:r>
            <a:r>
              <a:rPr lang="it-IT" sz="2400" b="1" dirty="0"/>
              <a:t>di nicchia </a:t>
            </a:r>
            <a:r>
              <a:rPr lang="it-IT" sz="2400" b="1" dirty="0" smtClean="0"/>
              <a:t>(</a:t>
            </a:r>
            <a:r>
              <a:rPr lang="it-IT" b="1" i="1" dirty="0" smtClean="0"/>
              <a:t>case </a:t>
            </a:r>
            <a:r>
              <a:rPr lang="it-IT" b="1" i="1" dirty="0"/>
              <a:t>sugli alberi, </a:t>
            </a:r>
            <a:r>
              <a:rPr lang="it-IT" b="1" i="1" dirty="0" err="1"/>
              <a:t>glamping</a:t>
            </a:r>
            <a:r>
              <a:rPr lang="it-IT" b="1" i="1" dirty="0"/>
              <a:t>, letti all’aperto, tende in luoghi ameni e </a:t>
            </a:r>
            <a:r>
              <a:rPr lang="it-IT" b="1" i="1" dirty="0" smtClean="0"/>
              <a:t>bucolici</a:t>
            </a:r>
            <a:r>
              <a:rPr lang="it-IT" sz="2400" b="1" dirty="0" smtClean="0"/>
              <a:t>)</a:t>
            </a:r>
          </a:p>
          <a:p>
            <a:r>
              <a:rPr lang="it-IT" sz="2400" b="1" dirty="0" smtClean="0"/>
              <a:t>Favorisce l’aggregazione (di imprese, di categorie, pubblico-privato)</a:t>
            </a:r>
          </a:p>
          <a:p>
            <a:r>
              <a:rPr lang="it-IT" sz="2400" b="1" dirty="0" smtClean="0"/>
              <a:t>Promuove la cultura locale </a:t>
            </a:r>
            <a:r>
              <a:rPr lang="it-IT" sz="2400" b="1" dirty="0" smtClean="0"/>
              <a:t>territoriale e la collaborazione</a:t>
            </a:r>
            <a:endParaRPr lang="it-IT" sz="2400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66EB-B95B-4BE9-B4B8-BA5D680E9FE4}" type="datetime1">
              <a:rPr lang="it-IT" smtClean="0"/>
              <a:t>08/11/2020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Pymes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125014" y="425003"/>
            <a:ext cx="400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Importanza territoriale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995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6808"/>
          </a:xfrm>
        </p:spPr>
        <p:txBody>
          <a:bodyPr/>
          <a:lstStyle/>
          <a:p>
            <a:r>
              <a:rPr lang="it-IT" dirty="0" smtClean="0"/>
              <a:t>Cosa </a:t>
            </a:r>
            <a:r>
              <a:rPr lang="it-IT" dirty="0" err="1" smtClean="0"/>
              <a:t>e’cambiato</a:t>
            </a:r>
            <a:r>
              <a:rPr lang="it-IT" dirty="0" smtClean="0"/>
              <a:t> </a:t>
            </a:r>
            <a:r>
              <a:rPr lang="it-IT" dirty="0" smtClean="0"/>
              <a:t>con il </a:t>
            </a:r>
            <a:r>
              <a:rPr lang="it-IT" dirty="0" smtClean="0"/>
              <a:t>Covid-19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Concetto di sicurezza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Non più solo fisica ma anche sanitaria </a:t>
            </a:r>
            <a:r>
              <a:rPr lang="it-IT" sz="1400" dirty="0" smtClean="0"/>
              <a:t>(segnalare presenza di ospedali in zona)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b="1" dirty="0" smtClean="0"/>
              <a:t>Concetto di pulizia</a:t>
            </a:r>
            <a:endParaRPr lang="it-IT" b="1" dirty="0"/>
          </a:p>
          <a:p>
            <a:pPr marL="0" indent="0">
              <a:buNone/>
            </a:pPr>
            <a:r>
              <a:rPr lang="it-IT" dirty="0" smtClean="0"/>
              <a:t>Non più solo il pulito visibile ma la certezza di una igienizzazione anti-</a:t>
            </a:r>
            <a:r>
              <a:rPr lang="it-IT" dirty="0" err="1" smtClean="0"/>
              <a:t>covid</a:t>
            </a:r>
            <a:endParaRPr lang="it-IT" dirty="0" smtClean="0"/>
          </a:p>
          <a:p>
            <a:pPr marL="0" indent="0">
              <a:buNone/>
            </a:pPr>
            <a:r>
              <a:rPr lang="it-IT" sz="1200" dirty="0" smtClean="0"/>
              <a:t>(disinfezione periodica con Perossido di idrogeno od Ozono)</a:t>
            </a:r>
            <a:endParaRPr lang="it-IT" sz="12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92F0-D3F5-47A8-9730-F5A9A34A3DFA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08/11/2020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Pymes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450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Sempre meglio……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992F0-D3F5-47A8-9730-F5A9A34A3DFA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08/11/2020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Pymes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5200" y="3205766"/>
            <a:ext cx="3554011" cy="283442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849" y="309094"/>
            <a:ext cx="3596796" cy="2343954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0457645" y="624110"/>
            <a:ext cx="1250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Fig. 1 </a:t>
            </a:r>
          </a:p>
          <a:p>
            <a:r>
              <a:rPr lang="it-IT" dirty="0" err="1" smtClean="0"/>
              <a:t>Pre-covid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481070" y="5125792"/>
            <a:ext cx="1502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Fig. 2 </a:t>
            </a:r>
          </a:p>
          <a:p>
            <a:r>
              <a:rPr lang="it-IT" dirty="0" smtClean="0"/>
              <a:t>intermedia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0625071" y="4262907"/>
            <a:ext cx="1566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Fig. 3</a:t>
            </a:r>
          </a:p>
          <a:p>
            <a:r>
              <a:rPr lang="it-IT" dirty="0" smtClean="0"/>
              <a:t>Post-</a:t>
            </a:r>
            <a:r>
              <a:rPr lang="it-IT" dirty="0" err="1" smtClean="0"/>
              <a:t>covid</a:t>
            </a:r>
            <a:endParaRPr lang="it-IT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849" y="3205766"/>
            <a:ext cx="3596796" cy="264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78161"/>
      </p:ext>
    </p:extLst>
  </p:cSld>
  <p:clrMapOvr>
    <a:masterClrMapping/>
  </p:clrMapOvr>
</p:sld>
</file>

<file path=ppt/theme/theme1.xml><?xml version="1.0" encoding="utf-8"?>
<a:theme xmlns:a="http://schemas.openxmlformats.org/drawingml/2006/main" name="1_Fil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0EFE1DD99A52045BE5DE8D31073AD51" ma:contentTypeVersion="12" ma:contentTypeDescription="Creare un nuovo documento." ma:contentTypeScope="" ma:versionID="243d142f62da0a6fce821a6863e22f10">
  <xsd:schema xmlns:xsd="http://www.w3.org/2001/XMLSchema" xmlns:xs="http://www.w3.org/2001/XMLSchema" xmlns:p="http://schemas.microsoft.com/office/2006/metadata/properties" xmlns:ns2="da8e70d9-04d7-4116-a927-619070362430" xmlns:ns3="fe4c806e-e85f-41d8-ab2e-5f06d6158d8d" targetNamespace="http://schemas.microsoft.com/office/2006/metadata/properties" ma:root="true" ma:fieldsID="0e8c7813c07f15ebf33ac7ee77611ea7" ns2:_="" ns3:_="">
    <xsd:import namespace="da8e70d9-04d7-4116-a927-619070362430"/>
    <xsd:import namespace="fe4c806e-e85f-41d8-ab2e-5f06d6158d8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8e70d9-04d7-4116-a927-61907036243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4c806e-e85f-41d8-ab2e-5f06d6158d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6DCA92E-2B6A-4016-A56D-10D2345F9E55}"/>
</file>

<file path=customXml/itemProps2.xml><?xml version="1.0" encoding="utf-8"?>
<ds:datastoreItem xmlns:ds="http://schemas.openxmlformats.org/officeDocument/2006/customXml" ds:itemID="{68E969A8-9B8A-4697-87F1-A8588E06FC3A}"/>
</file>

<file path=customXml/itemProps3.xml><?xml version="1.0" encoding="utf-8"?>
<ds:datastoreItem xmlns:ds="http://schemas.openxmlformats.org/officeDocument/2006/customXml" ds:itemID="{3FB02275-BCF5-4AA2-A4EF-95AD5BB5F506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432</TotalTime>
  <Words>651</Words>
  <Application>Microsoft Office PowerPoint</Application>
  <PresentationFormat>Widescreen</PresentationFormat>
  <Paragraphs>129</Paragraphs>
  <Slides>15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3</vt:lpstr>
      <vt:lpstr>1_Filo</vt:lpstr>
      <vt:lpstr>Presentazione standard di PowerPoint</vt:lpstr>
      <vt:lpstr>DEFINIZIONE DI AGRITURISMO</vt:lpstr>
      <vt:lpstr>Agriturismi in italia</vt:lpstr>
      <vt:lpstr>Agriturismi prevalenti</vt:lpstr>
      <vt:lpstr>Agriturismo e PMI</vt:lpstr>
      <vt:lpstr>Presentazione standard di PowerPoint</vt:lpstr>
      <vt:lpstr>Presentazione standard di PowerPoint</vt:lpstr>
      <vt:lpstr>Cosa e’cambiato con il Covid-19</vt:lpstr>
      <vt:lpstr>Sempre meglio……</vt:lpstr>
      <vt:lpstr>COSA CAMBIERA’ PER IL CLIENTE</vt:lpstr>
      <vt:lpstr>Strategie aziendali post covid:</vt:lpstr>
      <vt:lpstr>Due azioni principali</vt:lpstr>
      <vt:lpstr>Strategie territoriali</vt:lpstr>
      <vt:lpstr>E per finire…………….. pensiamo come promuovere  il Turismo del Vino nel periodo covid con un sorriso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Agriturismo</dc:title>
  <dc:creator>Mauro</dc:creator>
  <cp:lastModifiedBy>Mauro</cp:lastModifiedBy>
  <cp:revision>41</cp:revision>
  <cp:lastPrinted>2020-08-06T12:32:11Z</cp:lastPrinted>
  <dcterms:created xsi:type="dcterms:W3CDTF">2020-04-20T14:06:59Z</dcterms:created>
  <dcterms:modified xsi:type="dcterms:W3CDTF">2020-11-08T17:59:43Z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0x010100C0EFE1DD99A52045BE5DE8D31073AD51</vt:lpwstr>
  </property>
</Properties>
</file>