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74" r:id="rId5"/>
    <p:sldId id="278" r:id="rId6"/>
    <p:sldId id="281" r:id="rId7"/>
    <p:sldId id="276" r:id="rId8"/>
    <p:sldId id="300" r:id="rId9"/>
    <p:sldId id="292" r:id="rId10"/>
    <p:sldId id="282" r:id="rId11"/>
    <p:sldId id="302" r:id="rId12"/>
    <p:sldId id="295" r:id="rId13"/>
    <p:sldId id="263" r:id="rId14"/>
    <p:sldId id="293" r:id="rId15"/>
    <p:sldId id="284" r:id="rId16"/>
    <p:sldId id="289" r:id="rId17"/>
    <p:sldId id="277" r:id="rId18"/>
    <p:sldId id="286" r:id="rId19"/>
    <p:sldId id="279" r:id="rId20"/>
    <p:sldId id="285" r:id="rId21"/>
    <p:sldId id="287" r:id="rId22"/>
    <p:sldId id="288" r:id="rId23"/>
    <p:sldId id="290" r:id="rId24"/>
    <p:sldId id="291" r:id="rId25"/>
    <p:sldId id="296" r:id="rId26"/>
    <p:sldId id="297" r:id="rId27"/>
    <p:sldId id="299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4" autoAdjust="0"/>
    <p:restoredTop sz="94660"/>
  </p:normalViewPr>
  <p:slideViewPr>
    <p:cSldViewPr snapToGrid="0">
      <p:cViewPr>
        <p:scale>
          <a:sx n="66" d="100"/>
          <a:sy n="66" d="100"/>
        </p:scale>
        <p:origin x="3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-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s-E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20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86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17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71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9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53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47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6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61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02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63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s-E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7A7CF-0116-4020-8E1F-C680D5951A4C}" type="datetimeFigureOut">
              <a:rPr lang="es-ES" smtClean="0"/>
              <a:t>23/07/2020</a:t>
            </a:fld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66EB-C140-4E5C-887F-09C66D3ED7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26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ltems.unicatt.it/altems-ALTEMS-COVID19_IstantReport2-report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content/10.1101/2020.04.10.20060707v2.full.pdf" TargetMode="External"/><Relationship Id="rId2" Type="http://schemas.openxmlformats.org/officeDocument/2006/relationships/hyperlink" Target="https://doi.org/10.1101/2020.04.10.2006070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rxiv.org/content/10.1101/2020.04.10.20060707v2.full.pdf" TargetMode="External"/><Relationship Id="rId4" Type="http://schemas.openxmlformats.org/officeDocument/2006/relationships/hyperlink" Target="https://doi.org/10.1101/2020.04.10.2006070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ctxt.es/es/20200401/Politica/31884/Alba-Sidera-Italia-coronavirus-lombardia-patronal-economia-muert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virus.jhu.edu/data/mortalit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jamanetwork.com/journals/jama/fullarticle/276268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uteinternazionale.info/2020/07/covid-19-in-portogallo/" TargetMode="External"/><Relationship Id="rId2" Type="http://schemas.openxmlformats.org/officeDocument/2006/relationships/hyperlink" Target="https://catalyst.nejm.org/doi/full/10.1056/CAT.20.0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luteinternazionale.info/2020/06/covid-19-quando-il-territorio-funziona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permiso.info/textos/hay-que-aprovechar-esta-pandemia-para-hacer-un-cambio-social-radical-entrevista-a-joan-benach" TargetMode="External"/><Relationship Id="rId2" Type="http://schemas.openxmlformats.org/officeDocument/2006/relationships/hyperlink" Target="https://ladiaria.com.uy/articulo/2020/4/una-pandemia-dos-mitos-y-multiples-desigualdades-la-transformacion-inminent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tems.unicatt.it/altems-ALTEMS-COVID19_IstantReport2-repor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ltems.unicatt.it/altems-ALTEMS-COVID19_IstantReport2-report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ltems.unicatt.it/altems-ALTEMS-COVID19_IstantReport2-repor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mperial.ac.uk/media/imperial-college/medicine/mrc-gida/2020-03-30-COVID19-Report-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content/10.1101/2020.04.10.20060707v2.full.pdf" TargetMode="External"/><Relationship Id="rId2" Type="http://schemas.openxmlformats.org/officeDocument/2006/relationships/hyperlink" Target="https://doi.org/10.1101/2020.04.10.2006070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654" y="3244207"/>
            <a:ext cx="11771791" cy="790639"/>
          </a:xfrm>
        </p:spPr>
        <p:txBody>
          <a:bodyPr>
            <a:noAutofit/>
          </a:bodyPr>
          <a:lstStyle/>
          <a:p>
            <a:r>
              <a:rPr lang="es-419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EXPERIENCIA DE ITALIA EN LA GESTIÓN DE LA EMERGENCIA Y DE LA FASE DE REACTIVACIÓN</a:t>
            </a:r>
            <a:br>
              <a:rPr lang="es-419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419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PANORAMA GENERAL DE LA GESTIÓN DE LA EMERGENCIA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57923" y="4971495"/>
            <a:ext cx="4506897" cy="1332894"/>
          </a:xfrm>
        </p:spPr>
        <p:txBody>
          <a:bodyPr/>
          <a:lstStyle/>
          <a:p>
            <a:pPr algn="r"/>
            <a:r>
              <a:rPr lang="it-IT" sz="2200" dirty="0" smtClean="0"/>
              <a:t>Dr. Rita Ferrelli</a:t>
            </a:r>
          </a:p>
          <a:p>
            <a:pPr algn="r"/>
            <a:r>
              <a:rPr lang="it-IT" sz="2200" dirty="0" smtClean="0"/>
              <a:t>Istituto Superiore di Sanità, Italia</a:t>
            </a:r>
          </a:p>
          <a:p>
            <a:pPr algn="r"/>
            <a:r>
              <a:rPr lang="it-IT" sz="2200" dirty="0" smtClean="0"/>
              <a:t>23 de Julio de 2020</a:t>
            </a:r>
            <a:endParaRPr lang="es-ES" sz="2200" dirty="0" smtClean="0"/>
          </a:p>
          <a:p>
            <a:pPr algn="r"/>
            <a:endParaRPr lang="es-E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18" y="4847208"/>
            <a:ext cx="1450704" cy="1457180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3" y="423068"/>
            <a:ext cx="2033559" cy="90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09" y="389373"/>
            <a:ext cx="2508695" cy="1110653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97654" y="1941318"/>
            <a:ext cx="11771791" cy="970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ACCIONES PARA ENFRENTAR LA EMERGENCIA COVID-19 EN LA REGIÓN AMAZÓNICA</a:t>
            </a: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INTERCAMBIOS DE EXPERIENCIAS ENTRE ITALIA Y AMÉRICA LATINA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539" y="5054746"/>
            <a:ext cx="1052619" cy="10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6508" y="328055"/>
            <a:ext cx="11340054" cy="821124"/>
          </a:xfrm>
        </p:spPr>
        <p:txBody>
          <a:bodyPr/>
          <a:lstStyle/>
          <a:p>
            <a:r>
              <a:rPr lang="it-IT" b="1" dirty="0"/>
              <a:t>LOMBARDIA Y </a:t>
            </a:r>
            <a:r>
              <a:rPr lang="it-IT" b="1" dirty="0" smtClean="0"/>
              <a:t>VENETO: PATRONES </a:t>
            </a:r>
            <a:r>
              <a:rPr lang="it-IT" b="1" dirty="0"/>
              <a:t>DE </a:t>
            </a:r>
            <a:r>
              <a:rPr lang="it-IT" b="1" dirty="0" smtClean="0"/>
              <a:t>RESPUESTA</a:t>
            </a:r>
            <a:endParaRPr lang="es-E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49989"/>
              </p:ext>
            </p:extLst>
          </p:nvPr>
        </p:nvGraphicFramePr>
        <p:xfrm>
          <a:off x="386508" y="1028239"/>
          <a:ext cx="1134005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340">
                  <a:extLst>
                    <a:ext uri="{9D8B030D-6E8A-4147-A177-3AD203B41FA5}">
                      <a16:colId xmlns:a16="http://schemas.microsoft.com/office/drawing/2014/main" val="3752397155"/>
                    </a:ext>
                  </a:extLst>
                </a:gridCol>
                <a:gridCol w="2013850">
                  <a:extLst>
                    <a:ext uri="{9D8B030D-6E8A-4147-A177-3AD203B41FA5}">
                      <a16:colId xmlns:a16="http://schemas.microsoft.com/office/drawing/2014/main" val="1594793156"/>
                    </a:ext>
                  </a:extLst>
                </a:gridCol>
                <a:gridCol w="1654588">
                  <a:extLst>
                    <a:ext uri="{9D8B030D-6E8A-4147-A177-3AD203B41FA5}">
                      <a16:colId xmlns:a16="http://schemas.microsoft.com/office/drawing/2014/main" val="315384058"/>
                    </a:ext>
                  </a:extLst>
                </a:gridCol>
                <a:gridCol w="2101206">
                  <a:extLst>
                    <a:ext uri="{9D8B030D-6E8A-4147-A177-3AD203B41FA5}">
                      <a16:colId xmlns:a16="http://schemas.microsoft.com/office/drawing/2014/main" val="697165584"/>
                    </a:ext>
                  </a:extLst>
                </a:gridCol>
                <a:gridCol w="2298357">
                  <a:extLst>
                    <a:ext uri="{9D8B030D-6E8A-4147-A177-3AD203B41FA5}">
                      <a16:colId xmlns:a16="http://schemas.microsoft.com/office/drawing/2014/main" val="1612576451"/>
                    </a:ext>
                  </a:extLst>
                </a:gridCol>
                <a:gridCol w="2310712">
                  <a:extLst>
                    <a:ext uri="{9D8B030D-6E8A-4147-A177-3AD203B41FA5}">
                      <a16:colId xmlns:a16="http://schemas.microsoft.com/office/drawing/2014/main" val="646442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NIVEL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SINTESIS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ESTRATEGIAS Y BUSQUEDA CONTAGIOS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ATENCION HOSPITALARIA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ATENCION </a:t>
                      </a:r>
                      <a:r>
                        <a:rPr lang="it-IT" b="1" dirty="0" smtClean="0"/>
                        <a:t>DOMICILIARIA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ATENCION INTERMEDIA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31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Region</a:t>
                      </a:r>
                      <a:r>
                        <a:rPr lang="it-IT" dirty="0" smtClean="0"/>
                        <a:t> Lombardia</a:t>
                      </a:r>
                      <a:endParaRPr lang="es-E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Manejo</a:t>
                      </a:r>
                      <a:r>
                        <a:rPr lang="it-IT" dirty="0" smtClean="0"/>
                        <a:t> principalmente a </a:t>
                      </a:r>
                      <a:r>
                        <a:rPr lang="it-IT" dirty="0" err="1" smtClean="0"/>
                        <a:t>nivel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hospitalario</a:t>
                      </a:r>
                      <a:r>
                        <a:rPr lang="it-IT" dirty="0" smtClean="0"/>
                        <a:t> (51% de </a:t>
                      </a:r>
                      <a:r>
                        <a:rPr lang="it-IT" dirty="0" err="1" smtClean="0"/>
                        <a:t>positivos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admitidos</a:t>
                      </a:r>
                      <a:r>
                        <a:rPr lang="it-IT" dirty="0" smtClean="0"/>
                        <a:t>)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Hisopos</a:t>
                      </a:r>
                      <a:r>
                        <a:rPr lang="it-IT" dirty="0" smtClean="0"/>
                        <a:t> principalmente en </a:t>
                      </a:r>
                      <a:r>
                        <a:rPr lang="it-IT" dirty="0" err="1" smtClean="0"/>
                        <a:t>sintom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r>
                        <a:rPr lang="it-IT" dirty="0" err="1" smtClean="0"/>
                        <a:t>ticos</a:t>
                      </a:r>
                      <a:r>
                        <a:rPr lang="it-IT" dirty="0" smtClean="0"/>
                        <a:t> y en </a:t>
                      </a:r>
                      <a:r>
                        <a:rPr lang="it-IT" dirty="0" err="1" smtClean="0"/>
                        <a:t>contexto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hospitalario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Aumento </a:t>
                      </a:r>
                      <a:r>
                        <a:rPr lang="it-IT" dirty="0" err="1" smtClean="0"/>
                        <a:t>camas</a:t>
                      </a:r>
                      <a:r>
                        <a:rPr lang="it-IT" dirty="0" smtClean="0"/>
                        <a:t> UCI</a:t>
                      </a:r>
                      <a:r>
                        <a:rPr lang="it-IT" baseline="0" dirty="0" smtClean="0"/>
                        <a:t> del 40%</a:t>
                      </a:r>
                    </a:p>
                    <a:p>
                      <a:r>
                        <a:rPr lang="it-IT" baseline="0" dirty="0" err="1" smtClean="0"/>
                        <a:t>Saturaci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it-IT" baseline="0" dirty="0" err="1" smtClean="0"/>
                        <a:t>n</a:t>
                      </a:r>
                      <a:r>
                        <a:rPr lang="it-IT" baseline="0" dirty="0" smtClean="0"/>
                        <a:t> UCI</a:t>
                      </a:r>
                    </a:p>
                    <a:p>
                      <a:r>
                        <a:rPr lang="it-IT" baseline="0" dirty="0" err="1" smtClean="0"/>
                        <a:t>Traslado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smtClean="0"/>
                        <a:t>de </a:t>
                      </a:r>
                      <a:r>
                        <a:rPr lang="it-IT" baseline="0" dirty="0" err="1" smtClean="0"/>
                        <a:t>pacientes</a:t>
                      </a:r>
                      <a:r>
                        <a:rPr lang="it-IT" baseline="0" dirty="0" smtClean="0"/>
                        <a:t> a </a:t>
                      </a:r>
                      <a:r>
                        <a:rPr lang="it-IT" baseline="0" dirty="0" err="1" smtClean="0"/>
                        <a:t>otras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regiones</a:t>
                      </a:r>
                      <a:r>
                        <a:rPr lang="it-IT" baseline="0" dirty="0" smtClean="0"/>
                        <a:t> (o al </a:t>
                      </a:r>
                      <a:r>
                        <a:rPr lang="it-IT" baseline="0" dirty="0" err="1" smtClean="0"/>
                        <a:t>exterior</a:t>
                      </a:r>
                      <a:r>
                        <a:rPr lang="it-IT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Activaci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it-IT" dirty="0" err="1" smtClean="0"/>
                        <a:t>n</a:t>
                      </a:r>
                      <a:r>
                        <a:rPr lang="it-IT" dirty="0" smtClean="0"/>
                        <a:t> de USCA</a:t>
                      </a:r>
                    </a:p>
                    <a:p>
                      <a:r>
                        <a:rPr lang="it-IT" dirty="0" smtClean="0"/>
                        <a:t>(</a:t>
                      </a:r>
                      <a:r>
                        <a:rPr lang="it-IT" dirty="0" err="1" smtClean="0"/>
                        <a:t>Unidades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Especiales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Continuidad</a:t>
                      </a:r>
                      <a:r>
                        <a:rPr lang="it-IT" baseline="0" dirty="0" smtClean="0"/>
                        <a:t> de </a:t>
                      </a:r>
                      <a:r>
                        <a:rPr lang="it-IT" baseline="0" dirty="0" err="1" smtClean="0"/>
                        <a:t>Atenci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it-IT" baseline="0" dirty="0" err="1" smtClean="0"/>
                        <a:t>n</a:t>
                      </a:r>
                      <a:r>
                        <a:rPr lang="it-IT" baseline="0" dirty="0" smtClean="0"/>
                        <a:t>)</a:t>
                      </a:r>
                    </a:p>
                    <a:p>
                      <a:endParaRPr lang="it-IT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Reconversi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it-IT" dirty="0" err="1" smtClean="0"/>
                        <a:t>n</a:t>
                      </a:r>
                      <a:r>
                        <a:rPr lang="it-IT" baseline="0" dirty="0" smtClean="0"/>
                        <a:t> de </a:t>
                      </a:r>
                      <a:r>
                        <a:rPr lang="it-IT" baseline="0" dirty="0" err="1" smtClean="0"/>
                        <a:t>estructuras</a:t>
                      </a:r>
                      <a:r>
                        <a:rPr lang="it-IT" baseline="0" dirty="0" smtClean="0"/>
                        <a:t> de </a:t>
                      </a:r>
                      <a:r>
                        <a:rPr lang="it-IT" baseline="0" dirty="0" err="1" smtClean="0"/>
                        <a:t>rehabilitaci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it-IT" baseline="0" dirty="0" err="1" smtClean="0"/>
                        <a:t>n</a:t>
                      </a:r>
                      <a:r>
                        <a:rPr lang="it-IT" baseline="0" dirty="0" smtClean="0"/>
                        <a:t> y post-</a:t>
                      </a:r>
                      <a:r>
                        <a:rPr lang="it-IT" baseline="0" dirty="0" err="1" smtClean="0"/>
                        <a:t>agudos</a:t>
                      </a:r>
                      <a:r>
                        <a:rPr lang="it-IT" baseline="0" dirty="0" smtClean="0"/>
                        <a:t> para </a:t>
                      </a:r>
                      <a:r>
                        <a:rPr lang="it-IT" baseline="0" dirty="0" err="1" smtClean="0"/>
                        <a:t>pacientes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estables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aunque</a:t>
                      </a:r>
                      <a:r>
                        <a:rPr lang="it-IT" baseline="0" dirty="0" smtClean="0"/>
                        <a:t> con test </a:t>
                      </a:r>
                      <a:r>
                        <a:rPr lang="it-IT" baseline="0" dirty="0" err="1" smtClean="0"/>
                        <a:t>molecular</a:t>
                      </a:r>
                      <a:r>
                        <a:rPr lang="it-IT" baseline="0" dirty="0" smtClean="0"/>
                        <a:t> no </a:t>
                      </a:r>
                      <a:r>
                        <a:rPr lang="it-IT" baseline="0" dirty="0" err="1" smtClean="0"/>
                        <a:t>negativos</a:t>
                      </a:r>
                      <a:r>
                        <a:rPr lang="it-IT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22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Region</a:t>
                      </a:r>
                      <a:r>
                        <a:rPr lang="it-IT" dirty="0" smtClean="0"/>
                        <a:t> Veneto</a:t>
                      </a:r>
                      <a:endParaRPr lang="es-E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Manejo</a:t>
                      </a:r>
                      <a:r>
                        <a:rPr lang="it-IT" dirty="0" smtClean="0"/>
                        <a:t> principalmente a </a:t>
                      </a:r>
                      <a:r>
                        <a:rPr lang="it-IT" dirty="0" err="1" smtClean="0"/>
                        <a:t>nivel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territorial</a:t>
                      </a:r>
                      <a:r>
                        <a:rPr lang="it-IT" dirty="0" smtClean="0"/>
                        <a:t> (25% de </a:t>
                      </a:r>
                      <a:r>
                        <a:rPr lang="it-IT" dirty="0" err="1" smtClean="0"/>
                        <a:t>positivos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admitidos</a:t>
                      </a:r>
                      <a:r>
                        <a:rPr lang="it-IT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</a:t>
                      </a:r>
                      <a:r>
                        <a:rPr lang="es-ES" dirty="0" smtClean="0"/>
                        <a:t>ú</a:t>
                      </a:r>
                      <a:r>
                        <a:rPr lang="it-IT" dirty="0" err="1" smtClean="0"/>
                        <a:t>squeda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activa</a:t>
                      </a:r>
                      <a:r>
                        <a:rPr lang="it-IT" dirty="0" smtClean="0"/>
                        <a:t> de </a:t>
                      </a:r>
                      <a:r>
                        <a:rPr lang="it-IT" dirty="0" err="1" smtClean="0"/>
                        <a:t>infectos</a:t>
                      </a:r>
                      <a:r>
                        <a:rPr lang="it-IT" dirty="0" smtClean="0"/>
                        <a:t>, con </a:t>
                      </a:r>
                      <a:r>
                        <a:rPr lang="it-IT" dirty="0" err="1" smtClean="0"/>
                        <a:t>hisopos</a:t>
                      </a:r>
                      <a:r>
                        <a:rPr lang="it-IT" dirty="0" smtClean="0"/>
                        <a:t> en </a:t>
                      </a:r>
                      <a:r>
                        <a:rPr lang="it-IT" dirty="0" err="1" smtClean="0"/>
                        <a:t>contactos</a:t>
                      </a:r>
                      <a:r>
                        <a:rPr lang="it-IT" dirty="0" smtClean="0"/>
                        <a:t> y personal</a:t>
                      </a:r>
                      <a:r>
                        <a:rPr lang="it-IT" baseline="0" dirty="0" smtClean="0"/>
                        <a:t> de </a:t>
                      </a:r>
                      <a:r>
                        <a:rPr lang="it-IT" baseline="0" dirty="0" err="1" smtClean="0"/>
                        <a:t>salud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Admiciones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hospitalarias</a:t>
                      </a:r>
                      <a:r>
                        <a:rPr lang="it-IT" baseline="0" dirty="0" smtClean="0"/>
                        <a:t> en UCI </a:t>
                      </a:r>
                      <a:r>
                        <a:rPr lang="es-ES" baseline="0" dirty="0" smtClean="0"/>
                        <a:t>(van al hospital solo los casos muy graves)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Activaci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it-IT" dirty="0" err="1" smtClean="0"/>
                        <a:t>n</a:t>
                      </a:r>
                      <a:r>
                        <a:rPr lang="it-IT" dirty="0" smtClean="0"/>
                        <a:t> de USCA</a:t>
                      </a:r>
                    </a:p>
                    <a:p>
                      <a:endParaRPr lang="it-IT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Activaci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it-IT" dirty="0" err="1" smtClean="0"/>
                        <a:t>n</a:t>
                      </a:r>
                      <a:r>
                        <a:rPr lang="it-IT" dirty="0" smtClean="0"/>
                        <a:t> de </a:t>
                      </a:r>
                      <a:r>
                        <a:rPr lang="it-IT" dirty="0" err="1" smtClean="0"/>
                        <a:t>camas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hospitalarias</a:t>
                      </a:r>
                      <a:r>
                        <a:rPr lang="it-IT" baseline="0" dirty="0" smtClean="0"/>
                        <a:t> en </a:t>
                      </a:r>
                      <a:r>
                        <a:rPr lang="it-IT" baseline="0" dirty="0" err="1" smtClean="0"/>
                        <a:t>estructuraas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intermedias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hospitales</a:t>
                      </a:r>
                      <a:r>
                        <a:rPr lang="it-IT" baseline="0" dirty="0" smtClean="0"/>
                        <a:t> de </a:t>
                      </a:r>
                      <a:r>
                        <a:rPr lang="it-IT" baseline="0" dirty="0" err="1" smtClean="0"/>
                        <a:t>comunidad</a:t>
                      </a:r>
                      <a:r>
                        <a:rPr lang="it-IT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854082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210066" y="6188449"/>
            <a:ext cx="11722100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Cicchetti A. et al. Analisi dei modelli organizzativi di risposta al Covid-19. Focus su Lombardia, Veneto, Emilia-Romagna, Piemonte e Lazio.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Instant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REPORT#2: 8 Aprile 2020. ALTEMS. Università Cattolica del Sacro Cuore.</a:t>
            </a:r>
            <a:r>
              <a:rPr lang="it-IT" dirty="0">
                <a:latin typeface="Calibri-Light"/>
                <a:ea typeface="Calibri" panose="020F0502020204030204" pitchFamily="34" charset="0"/>
                <a:cs typeface="Calibri-Light"/>
              </a:rPr>
              <a:t> </a:t>
            </a:r>
            <a:r>
              <a:rPr lang="es-E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https://altems.unicatt.it/altems-ALTEMS-COVID19_IstantReport2-report.pdf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67499"/>
              </p:ext>
            </p:extLst>
          </p:nvPr>
        </p:nvGraphicFramePr>
        <p:xfrm>
          <a:off x="457200" y="1776306"/>
          <a:ext cx="1100327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1281433834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3599585555"/>
                    </a:ext>
                  </a:extLst>
                </a:gridCol>
                <a:gridCol w="3301999">
                  <a:extLst>
                    <a:ext uri="{9D8B030D-6E8A-4147-A177-3AD203B41FA5}">
                      <a16:colId xmlns:a16="http://schemas.microsoft.com/office/drawing/2014/main" val="537308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LOMBARDIA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VENETO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6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Fecha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primer</a:t>
                      </a:r>
                      <a:r>
                        <a:rPr lang="it-IT" dirty="0" smtClean="0"/>
                        <a:t> caso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18/2 en Codogno (Lodi)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20/2 Vo’ Euganeo (</a:t>
                      </a:r>
                      <a:r>
                        <a:rPr lang="it-IT" dirty="0" err="1" smtClean="0"/>
                        <a:t>Padua</a:t>
                      </a:r>
                      <a:r>
                        <a:rPr lang="it-IT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65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N° </a:t>
                      </a:r>
                      <a:r>
                        <a:rPr lang="it-IT" dirty="0" err="1" smtClean="0"/>
                        <a:t>casos</a:t>
                      </a:r>
                      <a:r>
                        <a:rPr lang="it-IT" dirty="0" smtClean="0"/>
                        <a:t> al 2/3/2020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1077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271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55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N° </a:t>
                      </a:r>
                      <a:r>
                        <a:rPr lang="it-IT" dirty="0" err="1" smtClean="0"/>
                        <a:t>casos</a:t>
                      </a:r>
                      <a:r>
                        <a:rPr lang="it-IT" dirty="0" smtClean="0"/>
                        <a:t> al 1/4/2020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44.733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9.625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6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N°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decesos</a:t>
                      </a:r>
                      <a:r>
                        <a:rPr lang="it-IT" baseline="0" dirty="0" smtClean="0"/>
                        <a:t> al</a:t>
                      </a:r>
                      <a:r>
                        <a:rPr lang="it-IT" dirty="0" smtClean="0"/>
                        <a:t> 1/4/2020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7.593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1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Tasa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letalidad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3,5%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77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N°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hisopos</a:t>
                      </a:r>
                      <a:r>
                        <a:rPr lang="it-IT" baseline="0" dirty="0" smtClean="0"/>
                        <a:t> al</a:t>
                      </a:r>
                      <a:r>
                        <a:rPr lang="it-IT" dirty="0" smtClean="0"/>
                        <a:t> 15/4/2020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713.068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632.000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9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% </a:t>
                      </a:r>
                      <a:r>
                        <a:rPr lang="it-IT" baseline="0" dirty="0" err="1" smtClean="0"/>
                        <a:t>casos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admitidos</a:t>
                      </a:r>
                      <a:r>
                        <a:rPr lang="it-IT" baseline="0" dirty="0" smtClean="0"/>
                        <a:t> en hospital</a:t>
                      </a:r>
                      <a:r>
                        <a:rPr lang="it-IT" dirty="0" smtClean="0"/>
                        <a:t> 1/4/2020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51,5%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25%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56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% </a:t>
                      </a:r>
                      <a:r>
                        <a:rPr lang="it-IT" baseline="0" dirty="0" err="1" smtClean="0"/>
                        <a:t>casos</a:t>
                      </a:r>
                      <a:r>
                        <a:rPr lang="it-IT" baseline="0" dirty="0" smtClean="0"/>
                        <a:t> en </a:t>
                      </a:r>
                      <a:r>
                        <a:rPr lang="it-IT" baseline="0" dirty="0" err="1" smtClean="0"/>
                        <a:t>aislamiento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domiciliario</a:t>
                      </a:r>
                      <a:r>
                        <a:rPr lang="it-IT" baseline="0" dirty="0" smtClean="0"/>
                        <a:t> al</a:t>
                      </a:r>
                      <a:r>
                        <a:rPr lang="it-IT" dirty="0" smtClean="0"/>
                        <a:t> 1/4/2020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43,5%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75%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30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% personal de </a:t>
                      </a:r>
                      <a:r>
                        <a:rPr lang="it-IT" dirty="0" err="1" smtClean="0"/>
                        <a:t>salud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infectado</a:t>
                      </a:r>
                      <a:r>
                        <a:rPr lang="it-IT" dirty="0" smtClean="0"/>
                        <a:t> al 1/4/2020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14,3%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4,4%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27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Manejo</a:t>
                      </a:r>
                      <a:r>
                        <a:rPr lang="it-IT" dirty="0" smtClean="0"/>
                        <a:t> de la epidemia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Principalmente </a:t>
                      </a:r>
                      <a:r>
                        <a:rPr lang="it-IT" dirty="0" err="1" smtClean="0"/>
                        <a:t>hospitalario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Principalmente </a:t>
                      </a:r>
                      <a:r>
                        <a:rPr lang="it-IT" dirty="0" err="1" smtClean="0"/>
                        <a:t>territorial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232362"/>
                  </a:ext>
                </a:extLst>
              </a:tr>
            </a:tbl>
          </a:graphicData>
        </a:graphic>
      </p:graphicFrame>
      <p:sp>
        <p:nvSpPr>
          <p:cNvPr id="8" name="Segnaposto contenuto 2"/>
          <p:cNvSpPr txBox="1">
            <a:spLocks/>
          </p:cNvSpPr>
          <p:nvPr/>
        </p:nvSpPr>
        <p:spPr>
          <a:xfrm>
            <a:off x="342699" y="6058120"/>
            <a:ext cx="11404317" cy="43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dirty="0" err="1" smtClean="0"/>
              <a:t>Fuente</a:t>
            </a:r>
            <a:r>
              <a:rPr lang="it-IT" sz="1100" dirty="0" smtClean="0"/>
              <a:t>: </a:t>
            </a:r>
            <a:r>
              <a:rPr lang="en-US" sz="1200" dirty="0" err="1"/>
              <a:t>Binkin</a:t>
            </a:r>
            <a:r>
              <a:rPr lang="en-US" sz="1200" dirty="0"/>
              <a:t> N, </a:t>
            </a:r>
            <a:r>
              <a:rPr lang="en-US" sz="1200" dirty="0" err="1"/>
              <a:t>Michieletto</a:t>
            </a:r>
            <a:r>
              <a:rPr lang="en-US" sz="1200" dirty="0"/>
              <a:t> F, </a:t>
            </a:r>
            <a:r>
              <a:rPr lang="en-US" sz="1200" dirty="0" err="1"/>
              <a:t>Salmaso</a:t>
            </a:r>
            <a:r>
              <a:rPr lang="en-US" sz="1200" dirty="0"/>
              <a:t> S, Russo F. Protecting our health care workers while protecting our communities during the COVID-19 pandemic: a comparison of approaches and early outcomes in two Italian regions, 2020. </a:t>
            </a:r>
            <a:r>
              <a:rPr lang="en-US" sz="1200" dirty="0" err="1"/>
              <a:t>doi</a:t>
            </a:r>
            <a:r>
              <a:rPr lang="en-US" sz="1200" dirty="0"/>
              <a:t>: </a:t>
            </a:r>
            <a:r>
              <a:rPr lang="en-US" sz="1200" u="sng" dirty="0">
                <a:hlinkClick r:id="rId2"/>
              </a:rPr>
              <a:t>https://doi.org/10.1101/2020.04.10.20060707</a:t>
            </a:r>
            <a:r>
              <a:rPr lang="en-US" sz="1200" dirty="0"/>
              <a:t> </a:t>
            </a:r>
            <a:r>
              <a:rPr lang="en-US" sz="1200" u="sng" dirty="0">
                <a:hlinkClick r:id="rId3"/>
              </a:rPr>
              <a:t>https://www.medrxiv.org/content/10.1101/2020.04.10.20060707v2.full.pdf</a:t>
            </a:r>
            <a:endParaRPr lang="es-E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ES" sz="1200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 smtClean="0"/>
              <a:t>ACERCAMIENTOS DISTINTOS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511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RESULTADOS DISTINTOS</a:t>
            </a:r>
            <a:endParaRPr lang="es-E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82143" y="5144181"/>
            <a:ext cx="4572856" cy="657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err="1" smtClean="0"/>
              <a:t>Casos</a:t>
            </a:r>
            <a:r>
              <a:rPr lang="it-IT" sz="1800" dirty="0" smtClean="0"/>
              <a:t> </a:t>
            </a:r>
            <a:r>
              <a:rPr lang="it-IT" sz="1800" dirty="0" err="1" smtClean="0"/>
              <a:t>cumulativos</a:t>
            </a:r>
            <a:r>
              <a:rPr lang="it-IT" sz="1800" dirty="0" smtClean="0"/>
              <a:t> de COVID-19 en personal de </a:t>
            </a:r>
            <a:r>
              <a:rPr lang="it-IT" sz="1800" dirty="0" err="1" smtClean="0"/>
              <a:t>salud</a:t>
            </a:r>
            <a:r>
              <a:rPr lang="it-IT" sz="1800" dirty="0" smtClean="0"/>
              <a:t> y en </a:t>
            </a:r>
            <a:r>
              <a:rPr lang="it-IT" sz="1800" dirty="0" err="1" smtClean="0"/>
              <a:t>otro</a:t>
            </a:r>
            <a:r>
              <a:rPr lang="it-IT" sz="1800" dirty="0" smtClean="0"/>
              <a:t> personal,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Lombardia</a:t>
            </a:r>
            <a:r>
              <a:rPr lang="en-US" sz="1800" dirty="0"/>
              <a:t> y Veneto,</a:t>
            </a:r>
            <a:r>
              <a:rPr lang="it-IT" sz="1800" dirty="0" smtClean="0"/>
              <a:t> al 30/3/2020</a:t>
            </a:r>
            <a:endParaRPr lang="es-ES" sz="1800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22608" t="24764" r="26157" b="16127"/>
          <a:stretch/>
        </p:blipFill>
        <p:spPr bwMode="auto">
          <a:xfrm>
            <a:off x="838201" y="1690688"/>
            <a:ext cx="4905054" cy="3534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/>
          <p:nvPr/>
        </p:nvPicPr>
        <p:blipFill rotWithShape="1">
          <a:blip r:embed="rId3"/>
          <a:srcRect l="25338" t="26257" r="28817" b="16874"/>
          <a:stretch/>
        </p:blipFill>
        <p:spPr bwMode="auto">
          <a:xfrm>
            <a:off x="6308334" y="1448656"/>
            <a:ext cx="5045466" cy="3678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170398" y="5195551"/>
            <a:ext cx="4572856" cy="66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dirty="0" err="1"/>
              <a:t>Casos</a:t>
            </a:r>
            <a:r>
              <a:rPr lang="en-US" sz="1800" dirty="0"/>
              <a:t> </a:t>
            </a:r>
            <a:r>
              <a:rPr lang="en-US" sz="1800" dirty="0" smtClean="0"/>
              <a:t>de COVID </a:t>
            </a:r>
            <a:r>
              <a:rPr lang="en-US" sz="1800" dirty="0"/>
              <a:t>19 y </a:t>
            </a:r>
            <a:r>
              <a:rPr lang="en-US" sz="1800" dirty="0" err="1"/>
              <a:t>decesos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100,000, </a:t>
            </a:r>
            <a:r>
              <a:rPr lang="en-US" sz="1800" dirty="0" err="1" smtClean="0"/>
              <a:t>en</a:t>
            </a:r>
            <a:r>
              <a:rPr lang="en-US" sz="1800" dirty="0" smtClean="0"/>
              <a:t> </a:t>
            </a:r>
            <a:r>
              <a:rPr lang="en-US" sz="1800" dirty="0" err="1" smtClean="0"/>
              <a:t>Lombardia</a:t>
            </a:r>
            <a:r>
              <a:rPr lang="en-US" sz="1800" dirty="0" smtClean="0"/>
              <a:t> y Veneto</a:t>
            </a:r>
            <a:r>
              <a:rPr lang="en-US" sz="1800" dirty="0"/>
              <a:t>, 24/2 - 1/4/2020</a:t>
            </a:r>
            <a:endParaRPr lang="es-ES" sz="1800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67819" y="6017480"/>
            <a:ext cx="11404317" cy="43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dirty="0" err="1" smtClean="0"/>
              <a:t>Fuente</a:t>
            </a:r>
            <a:r>
              <a:rPr lang="it-IT" sz="1100" dirty="0" smtClean="0"/>
              <a:t>: </a:t>
            </a:r>
            <a:r>
              <a:rPr lang="en-US" sz="1200" dirty="0" err="1"/>
              <a:t>Binkin</a:t>
            </a:r>
            <a:r>
              <a:rPr lang="en-US" sz="1200" dirty="0"/>
              <a:t> N, </a:t>
            </a:r>
            <a:r>
              <a:rPr lang="en-US" sz="1200" dirty="0" err="1"/>
              <a:t>Michieletto</a:t>
            </a:r>
            <a:r>
              <a:rPr lang="en-US" sz="1200" dirty="0"/>
              <a:t> F, </a:t>
            </a:r>
            <a:r>
              <a:rPr lang="en-US" sz="1200" dirty="0" err="1"/>
              <a:t>Salmaso</a:t>
            </a:r>
            <a:r>
              <a:rPr lang="en-US" sz="1200" dirty="0"/>
              <a:t> S, Russo F. Protecting our health care workers while protecting our communities during the COVID-19 pandemic: a comparison of approaches and early outcomes in two Italian regions, 2020. </a:t>
            </a:r>
            <a:r>
              <a:rPr lang="en-US" sz="1200" dirty="0" err="1"/>
              <a:t>doi</a:t>
            </a:r>
            <a:r>
              <a:rPr lang="en-US" sz="1200" dirty="0"/>
              <a:t>: </a:t>
            </a:r>
            <a:r>
              <a:rPr lang="en-US" sz="1200" u="sng" dirty="0">
                <a:hlinkClick r:id="rId4"/>
              </a:rPr>
              <a:t>https://doi.org/10.1101/2020.04.10.20060707</a:t>
            </a:r>
            <a:r>
              <a:rPr lang="en-US" sz="1200" dirty="0"/>
              <a:t> </a:t>
            </a:r>
            <a:r>
              <a:rPr lang="en-US" sz="1200" u="sng" dirty="0">
                <a:hlinkClick r:id="rId5"/>
              </a:rPr>
              <a:t>https://www.medrxiv.org/content/10.1101/2020.04.10.20060707v2.full.pdf</a:t>
            </a:r>
            <a:endParaRPr lang="es-E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8436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273" y="365125"/>
            <a:ext cx="10515600" cy="1325563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(IN)OPORTUNIDAD DE RESPUESTA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7652" y="1671385"/>
            <a:ext cx="7915382" cy="16376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Bergamo: la masacre que la patronal no quizo evitar	</a:t>
            </a:r>
          </a:p>
          <a:p>
            <a:r>
              <a:rPr lang="es-ES" dirty="0" smtClean="0">
                <a:hlinkClick r:id="rId2"/>
              </a:rPr>
              <a:t>https://ctxt.es/es/20200401/Politica/31884/Alba-Sidera-Italia-coronavirus-lombardia-patronal-economia-muertes.htm</a:t>
            </a:r>
            <a:endParaRPr lang="es-ES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9" y="4897424"/>
            <a:ext cx="2560149" cy="1433684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3085928" y="4340553"/>
            <a:ext cx="3634741" cy="2265986"/>
            <a:chOff x="3085928" y="4340553"/>
            <a:chExt cx="3634741" cy="2265986"/>
          </a:xfrm>
        </p:grpSpPr>
        <p:pic>
          <p:nvPicPr>
            <p:cNvPr id="8" name="Immagine 7"/>
            <p:cNvPicPr/>
            <p:nvPr/>
          </p:nvPicPr>
          <p:blipFill rotWithShape="1">
            <a:blip r:embed="rId4"/>
            <a:srcRect l="9746" t="31936" r="37836" b="38212"/>
            <a:stretch/>
          </p:blipFill>
          <p:spPr bwMode="auto">
            <a:xfrm>
              <a:off x="3097358" y="4340553"/>
              <a:ext cx="3623311" cy="13047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magine 9"/>
            <p:cNvPicPr/>
            <p:nvPr/>
          </p:nvPicPr>
          <p:blipFill rotWithShape="1">
            <a:blip r:embed="rId5"/>
            <a:srcRect l="8766" t="68356" r="38829" b="9680"/>
            <a:stretch/>
          </p:blipFill>
          <p:spPr bwMode="auto">
            <a:xfrm>
              <a:off x="3085928" y="5666408"/>
              <a:ext cx="3623311" cy="9401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Ovale 8"/>
            <p:cNvSpPr/>
            <p:nvPr/>
          </p:nvSpPr>
          <p:spPr>
            <a:xfrm>
              <a:off x="3531869" y="5343525"/>
              <a:ext cx="1017271" cy="3543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Immagine 10"/>
          <p:cNvPicPr/>
          <p:nvPr/>
        </p:nvPicPr>
        <p:blipFill rotWithShape="1">
          <a:blip r:embed="rId6"/>
          <a:srcRect l="9960" t="40022" r="22300" b="28098"/>
          <a:stretch/>
        </p:blipFill>
        <p:spPr bwMode="auto">
          <a:xfrm>
            <a:off x="7222873" y="5532120"/>
            <a:ext cx="4145280" cy="10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7"/>
          <a:srcRect l="9363" t="37543" r="43214" b="21008"/>
          <a:stretch/>
        </p:blipFill>
        <p:spPr bwMode="auto">
          <a:xfrm>
            <a:off x="7280023" y="3529022"/>
            <a:ext cx="3532757" cy="1750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e 12"/>
          <p:cNvSpPr/>
          <p:nvPr/>
        </p:nvSpPr>
        <p:spPr>
          <a:xfrm>
            <a:off x="7581899" y="5495925"/>
            <a:ext cx="1017271" cy="354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275885"/>
            <a:ext cx="5787390" cy="1077754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5711189" y="4105275"/>
            <a:ext cx="1017271" cy="354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magine 13"/>
          <p:cNvPicPr/>
          <p:nvPr/>
        </p:nvPicPr>
        <p:blipFill rotWithShape="1">
          <a:blip r:embed="rId9"/>
          <a:srcRect l="71851" t="19750" r="6522" b="25045"/>
          <a:stretch/>
        </p:blipFill>
        <p:spPr bwMode="auto">
          <a:xfrm>
            <a:off x="8919736" y="934948"/>
            <a:ext cx="2155806" cy="2221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87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830" y="190468"/>
            <a:ext cx="10515600" cy="734210"/>
          </a:xfrm>
        </p:spPr>
        <p:txBody>
          <a:bodyPr/>
          <a:lstStyle/>
          <a:p>
            <a:r>
              <a:rPr lang="it-IT" b="1" dirty="0" smtClean="0"/>
              <a:t>FACTORES DE EXITO EN VENETO</a:t>
            </a:r>
            <a:endParaRPr lang="es-E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638" y="900953"/>
            <a:ext cx="11459110" cy="5756702"/>
          </a:xfrm>
        </p:spPr>
        <p:txBody>
          <a:bodyPr>
            <a:noAutofit/>
          </a:bodyPr>
          <a:lstStyle/>
          <a:p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Integraci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ó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it-IT" sz="2400" dirty="0" smtClean="0"/>
              <a:t> de </a:t>
            </a:r>
            <a:r>
              <a:rPr lang="it-IT" sz="2400" dirty="0" err="1" smtClean="0"/>
              <a:t>servicios</a:t>
            </a:r>
            <a:r>
              <a:rPr lang="it-IT" sz="2400" dirty="0" smtClean="0"/>
              <a:t> </a:t>
            </a:r>
            <a:r>
              <a:rPr lang="it-IT" sz="2400" dirty="0" err="1" smtClean="0"/>
              <a:t>locales</a:t>
            </a:r>
            <a:r>
              <a:rPr lang="it-IT" sz="2400" dirty="0" smtClean="0"/>
              <a:t> de </a:t>
            </a:r>
            <a:r>
              <a:rPr lang="it-IT" sz="2400" dirty="0" err="1" smtClean="0"/>
              <a:t>salud</a:t>
            </a:r>
            <a:r>
              <a:rPr lang="it-IT" sz="2400" dirty="0" smtClean="0"/>
              <a:t> y </a:t>
            </a:r>
            <a:r>
              <a:rPr lang="it-IT" sz="2400" dirty="0" err="1" smtClean="0"/>
              <a:t>hospitalarios</a:t>
            </a:r>
            <a:endParaRPr lang="it-IT" sz="2400" dirty="0" smtClean="0"/>
          </a:p>
          <a:p>
            <a:r>
              <a:rPr lang="it-IT" sz="2400" dirty="0" err="1" smtClean="0"/>
              <a:t>Fuerte</a:t>
            </a:r>
            <a:r>
              <a:rPr lang="it-IT" sz="2400" dirty="0" smtClean="0"/>
              <a:t> </a:t>
            </a:r>
            <a:r>
              <a:rPr lang="it-IT" sz="2400" dirty="0" err="1" smtClean="0"/>
              <a:t>infraestructura</a:t>
            </a:r>
            <a:r>
              <a:rPr lang="it-IT" sz="2400" dirty="0" smtClean="0"/>
              <a:t> de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salud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p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ú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blica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it-IT" dirty="0" err="1" smtClean="0"/>
              <a:t>Acercamiento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comunitario</a:t>
            </a:r>
            <a:r>
              <a:rPr lang="it-IT" dirty="0" smtClean="0"/>
              <a:t> con </a:t>
            </a:r>
            <a:r>
              <a:rPr lang="it-IT" dirty="0" err="1" smtClean="0"/>
              <a:t>ensayos</a:t>
            </a:r>
            <a:r>
              <a:rPr lang="it-IT" dirty="0" smtClean="0"/>
              <a:t> </a:t>
            </a:r>
            <a:r>
              <a:rPr lang="it-IT" dirty="0" err="1" smtClean="0"/>
              <a:t>moleculares</a:t>
            </a:r>
            <a:r>
              <a:rPr lang="it-IT" dirty="0" smtClean="0"/>
              <a:t>, </a:t>
            </a:r>
            <a:r>
              <a:rPr lang="it-IT" dirty="0" err="1" smtClean="0"/>
              <a:t>rastreo</a:t>
            </a:r>
            <a:r>
              <a:rPr lang="it-IT" dirty="0" smtClean="0"/>
              <a:t> de </a:t>
            </a:r>
            <a:r>
              <a:rPr lang="it-IT" dirty="0" err="1" smtClean="0"/>
              <a:t>contactos</a:t>
            </a:r>
            <a:r>
              <a:rPr lang="it-IT" dirty="0" smtClean="0"/>
              <a:t>, </a:t>
            </a:r>
            <a:r>
              <a:rPr lang="it-IT" dirty="0" err="1" smtClean="0"/>
              <a:t>limitaciones</a:t>
            </a:r>
            <a:r>
              <a:rPr lang="it-IT" dirty="0" smtClean="0"/>
              <a:t> de </a:t>
            </a:r>
            <a:r>
              <a:rPr lang="it-IT" dirty="0" err="1" smtClean="0"/>
              <a:t>contactos</a:t>
            </a:r>
            <a:r>
              <a:rPr lang="it-IT" dirty="0" smtClean="0"/>
              <a:t> de </a:t>
            </a:r>
            <a:r>
              <a:rPr lang="it-IT" dirty="0" err="1" smtClean="0"/>
              <a:t>infectos</a:t>
            </a:r>
            <a:r>
              <a:rPr lang="it-IT" dirty="0" smtClean="0"/>
              <a:t> con </a:t>
            </a:r>
            <a:r>
              <a:rPr lang="it-IT" dirty="0" err="1" smtClean="0"/>
              <a:t>estructuras</a:t>
            </a:r>
            <a:r>
              <a:rPr lang="it-IT" dirty="0" smtClean="0"/>
              <a:t> de </a:t>
            </a:r>
            <a:r>
              <a:rPr lang="it-IT" dirty="0" err="1" smtClean="0"/>
              <a:t>salud</a:t>
            </a:r>
            <a:r>
              <a:rPr lang="it-IT" dirty="0" smtClean="0"/>
              <a:t> con </a:t>
            </a:r>
            <a:r>
              <a:rPr lang="it-IT" dirty="0" err="1" smtClean="0"/>
              <a:t>equipos</a:t>
            </a:r>
            <a:r>
              <a:rPr lang="it-IT" dirty="0" smtClean="0"/>
              <a:t> </a:t>
            </a:r>
            <a:r>
              <a:rPr lang="it-IT" dirty="0" err="1" smtClean="0"/>
              <a:t>moviles</a:t>
            </a:r>
            <a:r>
              <a:rPr lang="it-IT" dirty="0" smtClean="0"/>
              <a:t> de </a:t>
            </a:r>
            <a:r>
              <a:rPr lang="it-IT" dirty="0" err="1" smtClean="0"/>
              <a:t>diagn</a:t>
            </a:r>
            <a:r>
              <a:rPr lang="it-IT" dirty="0" err="1" smtClean="0">
                <a:solidFill>
                  <a:schemeClr val="dk1"/>
                </a:solidFill>
              </a:rPr>
              <a:t>ó</a:t>
            </a:r>
            <a:r>
              <a:rPr lang="it-IT" dirty="0" err="1" smtClean="0"/>
              <a:t>stico</a:t>
            </a:r>
            <a:r>
              <a:rPr lang="it-IT" dirty="0" smtClean="0"/>
              <a:t> y </a:t>
            </a:r>
            <a:r>
              <a:rPr lang="it-IT" dirty="0" err="1" smtClean="0"/>
              <a:t>monitoreo</a:t>
            </a:r>
            <a:r>
              <a:rPr lang="it-IT" dirty="0" smtClean="0"/>
              <a:t> a domicilio</a:t>
            </a:r>
          </a:p>
          <a:p>
            <a:pPr lvl="1"/>
            <a:r>
              <a:rPr lang="it-IT" dirty="0" smtClean="0"/>
              <a:t>Sistema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inform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á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tico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 smtClean="0"/>
              <a:t>que</a:t>
            </a:r>
            <a:r>
              <a:rPr lang="it-IT" dirty="0" smtClean="0"/>
              <a:t> </a:t>
            </a:r>
            <a:r>
              <a:rPr lang="it-IT" dirty="0" err="1" smtClean="0"/>
              <a:t>conecta</a:t>
            </a:r>
            <a:r>
              <a:rPr lang="it-IT" dirty="0" smtClean="0"/>
              <a:t> </a:t>
            </a:r>
            <a:r>
              <a:rPr lang="it-IT" dirty="0" err="1" smtClean="0"/>
              <a:t>médicos</a:t>
            </a:r>
            <a:r>
              <a:rPr lang="it-IT" dirty="0" smtClean="0"/>
              <a:t> de </a:t>
            </a:r>
            <a:r>
              <a:rPr lang="it-IT" dirty="0" err="1" smtClean="0"/>
              <a:t>familia</a:t>
            </a:r>
            <a:r>
              <a:rPr lang="it-IT" dirty="0" smtClean="0"/>
              <a:t>, </a:t>
            </a:r>
            <a:r>
              <a:rPr lang="it-IT" dirty="0" err="1" smtClean="0"/>
              <a:t>laboratorios</a:t>
            </a:r>
            <a:r>
              <a:rPr lang="it-IT" dirty="0" smtClean="0"/>
              <a:t> y </a:t>
            </a:r>
            <a:r>
              <a:rPr lang="it-IT" dirty="0" err="1" smtClean="0"/>
              <a:t>estructuras</a:t>
            </a:r>
            <a:r>
              <a:rPr lang="it-IT" dirty="0" smtClean="0"/>
              <a:t> de </a:t>
            </a:r>
            <a:r>
              <a:rPr lang="it-IT" dirty="0" err="1" smtClean="0"/>
              <a:t>salud</a:t>
            </a:r>
            <a:r>
              <a:rPr lang="it-IT" dirty="0" smtClean="0"/>
              <a:t> p</a:t>
            </a:r>
            <a:r>
              <a:rPr lang="es-ES" dirty="0" smtClean="0"/>
              <a:t>ú</a:t>
            </a:r>
            <a:r>
              <a:rPr lang="it-IT" dirty="0" err="1" smtClean="0"/>
              <a:t>blica</a:t>
            </a:r>
            <a:endParaRPr lang="it-IT" dirty="0" smtClean="0"/>
          </a:p>
          <a:p>
            <a:pPr lvl="1"/>
            <a:r>
              <a:rPr lang="it-IT" dirty="0" err="1" smtClean="0"/>
              <a:t>Definici</a:t>
            </a:r>
            <a:r>
              <a:rPr lang="it-IT" dirty="0" err="1">
                <a:solidFill>
                  <a:schemeClr val="dk1"/>
                </a:solidFill>
              </a:rPr>
              <a:t>ó</a:t>
            </a:r>
            <a:r>
              <a:rPr lang="it-IT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ampliada</a:t>
            </a:r>
            <a:r>
              <a:rPr lang="it-IT" dirty="0" smtClean="0"/>
              <a:t> de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contacto</a:t>
            </a:r>
            <a:r>
              <a:rPr lang="it-IT" dirty="0" smtClean="0"/>
              <a:t>, </a:t>
            </a:r>
            <a:r>
              <a:rPr lang="it-IT" dirty="0" err="1" smtClean="0"/>
              <a:t>que</a:t>
            </a:r>
            <a:r>
              <a:rPr lang="it-IT" dirty="0" smtClean="0"/>
              <a:t> </a:t>
            </a:r>
            <a:r>
              <a:rPr lang="it-IT" dirty="0" err="1" smtClean="0"/>
              <a:t>incluye</a:t>
            </a:r>
            <a:r>
              <a:rPr lang="it-IT" dirty="0" smtClean="0"/>
              <a:t> a la </a:t>
            </a:r>
            <a:r>
              <a:rPr lang="it-IT" dirty="0" err="1" smtClean="0"/>
              <a:t>familia</a:t>
            </a:r>
            <a:r>
              <a:rPr lang="it-IT" dirty="0" smtClean="0"/>
              <a:t>  </a:t>
            </a:r>
            <a:r>
              <a:rPr lang="it-IT" dirty="0" err="1" smtClean="0"/>
              <a:t>extensa</a:t>
            </a:r>
            <a:r>
              <a:rPr lang="it-IT" dirty="0" smtClean="0"/>
              <a:t>,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lugar</a:t>
            </a:r>
            <a:r>
              <a:rPr lang="it-IT" dirty="0" smtClean="0"/>
              <a:t> de </a:t>
            </a:r>
            <a:r>
              <a:rPr lang="it-IT" dirty="0" err="1" smtClean="0"/>
              <a:t>trabajo</a:t>
            </a:r>
            <a:r>
              <a:rPr lang="it-IT" dirty="0" smtClean="0"/>
              <a:t> y </a:t>
            </a:r>
            <a:r>
              <a:rPr lang="it-IT" dirty="0" err="1" smtClean="0"/>
              <a:t>contactos</a:t>
            </a:r>
            <a:r>
              <a:rPr lang="it-IT" dirty="0" smtClean="0"/>
              <a:t> </a:t>
            </a:r>
            <a:r>
              <a:rPr lang="it-IT" dirty="0" err="1" smtClean="0"/>
              <a:t>ocasionales</a:t>
            </a:r>
            <a:r>
              <a:rPr lang="it-IT" dirty="0" smtClean="0"/>
              <a:t> y </a:t>
            </a:r>
            <a:r>
              <a:rPr lang="it-IT" dirty="0" err="1"/>
              <a:t>sucesivo</a:t>
            </a:r>
            <a:r>
              <a:rPr lang="it-IT" dirty="0" smtClean="0"/>
              <a:t> </a:t>
            </a:r>
            <a:r>
              <a:rPr lang="it-IT" dirty="0" err="1" smtClean="0"/>
              <a:t>ensayo</a:t>
            </a:r>
            <a:r>
              <a:rPr lang="it-IT" dirty="0" smtClean="0"/>
              <a:t> y </a:t>
            </a:r>
            <a:r>
              <a:rPr lang="it-IT" dirty="0" err="1" smtClean="0"/>
              <a:t>aislamiento</a:t>
            </a:r>
            <a:r>
              <a:rPr lang="it-IT" dirty="0" smtClean="0"/>
              <a:t> de </a:t>
            </a:r>
            <a:r>
              <a:rPr lang="it-IT" dirty="0" err="1" smtClean="0"/>
              <a:t>estas</a:t>
            </a:r>
            <a:r>
              <a:rPr lang="it-IT" dirty="0" smtClean="0"/>
              <a:t> </a:t>
            </a:r>
            <a:r>
              <a:rPr lang="it-IT" dirty="0" err="1" smtClean="0"/>
              <a:t>personas</a:t>
            </a:r>
            <a:endParaRPr lang="it-IT" dirty="0" smtClean="0"/>
          </a:p>
          <a:p>
            <a:pPr lvl="1"/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Ensayos</a:t>
            </a:r>
            <a:r>
              <a:rPr lang="it-IT" dirty="0" smtClean="0"/>
              <a:t> </a:t>
            </a:r>
            <a:r>
              <a:rPr lang="it-IT" dirty="0" err="1" smtClean="0"/>
              <a:t>precoces</a:t>
            </a:r>
            <a:r>
              <a:rPr lang="it-IT" dirty="0" smtClean="0"/>
              <a:t> </a:t>
            </a:r>
            <a:r>
              <a:rPr lang="it-IT" dirty="0"/>
              <a:t>y </a:t>
            </a:r>
            <a:r>
              <a:rPr lang="it-IT" dirty="0" err="1" smtClean="0"/>
              <a:t>ampliados</a:t>
            </a:r>
            <a:r>
              <a:rPr lang="it-IT" dirty="0" smtClean="0"/>
              <a:t> para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smtClean="0"/>
              <a:t>diagn</a:t>
            </a:r>
            <a:r>
              <a:rPr lang="it-IT" smtClean="0">
                <a:solidFill>
                  <a:schemeClr val="dk1"/>
                </a:solidFill>
              </a:rPr>
              <a:t>ó</a:t>
            </a:r>
            <a:r>
              <a:rPr lang="it-IT" smtClean="0"/>
              <a:t>stico</a:t>
            </a:r>
            <a:r>
              <a:rPr lang="it-IT" dirty="0" smtClean="0"/>
              <a:t> de Covid-19 en </a:t>
            </a:r>
            <a:r>
              <a:rPr lang="it-IT" dirty="0" err="1" smtClean="0"/>
              <a:t>casos</a:t>
            </a:r>
            <a:r>
              <a:rPr lang="it-IT" dirty="0" smtClean="0"/>
              <a:t> </a:t>
            </a:r>
            <a:r>
              <a:rPr lang="it-IT" dirty="0" err="1" smtClean="0"/>
              <a:t>sospechosos</a:t>
            </a:r>
            <a:r>
              <a:rPr lang="it-IT" dirty="0" smtClean="0"/>
              <a:t> de contagio y en </a:t>
            </a:r>
            <a:r>
              <a:rPr lang="it-IT" dirty="0" err="1" smtClean="0"/>
              <a:t>sus</a:t>
            </a:r>
            <a:r>
              <a:rPr lang="it-IT" dirty="0" smtClean="0"/>
              <a:t> </a:t>
            </a:r>
            <a:r>
              <a:rPr lang="it-IT" dirty="0" err="1" smtClean="0"/>
              <a:t>contactos</a:t>
            </a:r>
            <a:endParaRPr lang="it-IT" dirty="0" smtClean="0"/>
          </a:p>
          <a:p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Protecci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ó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it-IT" sz="2400" dirty="0" smtClean="0"/>
              <a:t> de </a:t>
            </a:r>
            <a:r>
              <a:rPr lang="it-IT" sz="2400" dirty="0" err="1" smtClean="0"/>
              <a:t>médicos</a:t>
            </a:r>
            <a:r>
              <a:rPr lang="it-IT" sz="2400" dirty="0" smtClean="0"/>
              <a:t> de </a:t>
            </a:r>
            <a:r>
              <a:rPr lang="it-IT" sz="2400" dirty="0" err="1" smtClean="0"/>
              <a:t>familia</a:t>
            </a:r>
            <a:r>
              <a:rPr lang="it-IT" sz="2400" dirty="0" smtClean="0"/>
              <a:t> en </a:t>
            </a:r>
            <a:r>
              <a:rPr lang="it-IT" sz="2400" dirty="0" err="1" smtClean="0"/>
              <a:t>las</a:t>
            </a:r>
            <a:r>
              <a:rPr lang="it-IT" sz="2400" dirty="0" smtClean="0"/>
              <a:t> </a:t>
            </a:r>
            <a:r>
              <a:rPr lang="it-IT" sz="2400" dirty="0" err="1" smtClean="0"/>
              <a:t>comunidades</a:t>
            </a:r>
            <a:r>
              <a:rPr lang="it-IT" sz="2400" dirty="0" smtClean="0"/>
              <a:t>, privilegiando </a:t>
            </a:r>
            <a:r>
              <a:rPr lang="it-IT" sz="2400" dirty="0" err="1" smtClean="0"/>
              <a:t>consultos</a:t>
            </a:r>
            <a:r>
              <a:rPr lang="it-IT" sz="2400" dirty="0" smtClean="0"/>
              <a:t> </a:t>
            </a:r>
            <a:r>
              <a:rPr lang="it-IT" sz="2400" dirty="0" err="1" smtClean="0"/>
              <a:t>telefonicos</a:t>
            </a:r>
            <a:endParaRPr lang="it-IT" sz="2400" dirty="0" smtClean="0"/>
          </a:p>
          <a:p>
            <a:r>
              <a:rPr lang="it-IT" sz="2400" dirty="0" err="1" smtClean="0"/>
              <a:t>Presencia</a:t>
            </a:r>
            <a:r>
              <a:rPr lang="it-IT" sz="2400" dirty="0" smtClean="0"/>
              <a:t> de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estructuras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dedicadas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al Covid-19, </a:t>
            </a:r>
            <a:r>
              <a:rPr lang="it-IT" sz="2400" dirty="0" err="1" smtClean="0"/>
              <a:t>que</a:t>
            </a:r>
            <a:r>
              <a:rPr lang="it-IT" sz="2400" dirty="0" smtClean="0"/>
              <a:t> ha </a:t>
            </a:r>
            <a:r>
              <a:rPr lang="it-IT" sz="2400" dirty="0" err="1" smtClean="0"/>
              <a:t>implicado</a:t>
            </a:r>
            <a:r>
              <a:rPr lang="it-IT" sz="2400" dirty="0" smtClean="0"/>
              <a:t> </a:t>
            </a:r>
            <a:r>
              <a:rPr lang="it-IT" sz="2400" dirty="0" err="1" smtClean="0"/>
              <a:t>trasladar</a:t>
            </a:r>
            <a:r>
              <a:rPr lang="it-IT" sz="2400" dirty="0" smtClean="0"/>
              <a:t> </a:t>
            </a:r>
            <a:r>
              <a:rPr lang="it-IT" sz="2400" dirty="0" err="1" smtClean="0"/>
              <a:t>pacientes</a:t>
            </a:r>
            <a:r>
              <a:rPr lang="it-IT" sz="2400" dirty="0" smtClean="0"/>
              <a:t> non-</a:t>
            </a:r>
            <a:r>
              <a:rPr lang="it-IT" sz="2400" dirty="0" err="1" smtClean="0"/>
              <a:t>Covid</a:t>
            </a:r>
            <a:r>
              <a:rPr lang="it-IT" sz="2400" dirty="0" smtClean="0"/>
              <a:t> a </a:t>
            </a:r>
            <a:r>
              <a:rPr lang="it-IT" sz="2400" dirty="0" err="1" smtClean="0"/>
              <a:t>otras</a:t>
            </a:r>
            <a:r>
              <a:rPr lang="it-IT" sz="2400" dirty="0" smtClean="0"/>
              <a:t> </a:t>
            </a:r>
            <a:r>
              <a:rPr lang="it-IT" sz="2400" dirty="0" err="1" smtClean="0"/>
              <a:t>estructuras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41039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 rotWithShape="1">
          <a:blip r:embed="rId2"/>
          <a:srcRect l="31311" t="22773" r="29960" b="19888"/>
          <a:stretch/>
        </p:blipFill>
        <p:spPr bwMode="auto">
          <a:xfrm>
            <a:off x="6573793" y="3089187"/>
            <a:ext cx="4211251" cy="3314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/>
          <p:nvPr/>
        </p:nvPicPr>
        <p:blipFill rotWithShape="1">
          <a:blip r:embed="rId3"/>
          <a:srcRect l="33521" t="15883" r="28774" b="12299"/>
          <a:stretch/>
        </p:blipFill>
        <p:spPr bwMode="auto">
          <a:xfrm>
            <a:off x="723900" y="1691308"/>
            <a:ext cx="4552435" cy="4215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965544" y="151069"/>
            <a:ext cx="10515600" cy="1325563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FASE 2</a:t>
            </a:r>
            <a:endParaRPr lang="es-ES" sz="4200" b="1" dirty="0"/>
          </a:p>
        </p:txBody>
      </p:sp>
      <p:pic>
        <p:nvPicPr>
          <p:cNvPr id="8" name="Immagine 7"/>
          <p:cNvPicPr/>
          <p:nvPr/>
        </p:nvPicPr>
        <p:blipFill rotWithShape="1">
          <a:blip r:embed="rId4"/>
          <a:srcRect l="17867" t="16022" r="13200" b="20276"/>
          <a:stretch/>
        </p:blipFill>
        <p:spPr bwMode="auto">
          <a:xfrm>
            <a:off x="6426096" y="197708"/>
            <a:ext cx="4506643" cy="2557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27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TEST, TREAT, TRACE</a:t>
            </a:r>
            <a:endParaRPr lang="es-ES" sz="4200" b="1" dirty="0"/>
          </a:p>
        </p:txBody>
      </p:sp>
      <p:sp>
        <p:nvSpPr>
          <p:cNvPr id="11" name="Rettangolo 10"/>
          <p:cNvSpPr/>
          <p:nvPr/>
        </p:nvSpPr>
        <p:spPr>
          <a:xfrm>
            <a:off x="345990" y="1497694"/>
            <a:ext cx="57335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70C0"/>
                </a:solidFill>
              </a:rPr>
              <a:t>Identificar</a:t>
            </a:r>
            <a:r>
              <a:rPr lang="es-ES" sz="2400" dirty="0" smtClean="0"/>
              <a:t> </a:t>
            </a:r>
            <a:r>
              <a:rPr lang="es-ES" sz="2400" b="1" dirty="0">
                <a:solidFill>
                  <a:srgbClr val="0070C0"/>
                </a:solidFill>
              </a:rPr>
              <a:t>casos</a:t>
            </a:r>
            <a:r>
              <a:rPr lang="es-ES" sz="2400" dirty="0" smtClean="0"/>
              <a:t>: categorías </a:t>
            </a:r>
            <a:r>
              <a:rPr lang="es-ES" sz="2400" dirty="0"/>
              <a:t>que pueden ser </a:t>
            </a:r>
            <a:r>
              <a:rPr lang="es-ES" sz="2400" dirty="0">
                <a:solidFill>
                  <a:srgbClr val="0070C0"/>
                </a:solidFill>
              </a:rPr>
              <a:t>vector de contagio </a:t>
            </a:r>
            <a:r>
              <a:rPr lang="es-ES" sz="2400" dirty="0"/>
              <a:t>por el trabajo que desarrollan: médicos, enfermeros, personal sanitario, farmacéuticos, trabajadores de supermercados, agentes de policía </a:t>
            </a:r>
            <a:r>
              <a:rPr lang="en-US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70C0"/>
                </a:solidFill>
              </a:rPr>
              <a:t>Ensayar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prueba</a:t>
            </a:r>
            <a:r>
              <a:rPr lang="en-US" sz="2400" dirty="0" smtClean="0"/>
              <a:t> molecular) </a:t>
            </a:r>
            <a:r>
              <a:rPr lang="en-US" sz="2400" dirty="0" err="1" smtClean="0"/>
              <a:t>contactos</a:t>
            </a:r>
            <a:r>
              <a:rPr lang="en-US" sz="2400" dirty="0" smtClean="0"/>
              <a:t> </a:t>
            </a:r>
            <a:r>
              <a:rPr lang="en-US" sz="2400" dirty="0" err="1" smtClean="0"/>
              <a:t>sintomaticos</a:t>
            </a:r>
            <a:r>
              <a:rPr lang="en-US" sz="2400" dirty="0" smtClean="0"/>
              <a:t>/</a:t>
            </a:r>
            <a:r>
              <a:rPr lang="en-US" sz="2400" dirty="0" err="1" smtClean="0"/>
              <a:t>paucisintintomaticos</a:t>
            </a:r>
            <a:r>
              <a:rPr lang="en-US" sz="2400" dirty="0" smtClean="0"/>
              <a:t> (y </a:t>
            </a:r>
            <a:r>
              <a:rPr lang="en-US" sz="2400" dirty="0" err="1" smtClean="0"/>
              <a:t>asintomaticos</a:t>
            </a:r>
            <a:r>
              <a:rPr lang="en-US" sz="2400" dirty="0" smtClean="0"/>
              <a:t>, </a:t>
            </a:r>
            <a:r>
              <a:rPr lang="en-US" sz="2400" dirty="0" err="1" smtClean="0"/>
              <a:t>si</a:t>
            </a:r>
            <a:r>
              <a:rPr lang="en-US" sz="2400" dirty="0" smtClean="0"/>
              <a:t> hay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) de </a:t>
            </a:r>
            <a:r>
              <a:rPr lang="en-US" sz="2400" dirty="0" err="1" smtClean="0"/>
              <a:t>casos</a:t>
            </a:r>
            <a:r>
              <a:rPr lang="en-US" sz="2400" dirty="0" smtClean="0"/>
              <a:t> </a:t>
            </a:r>
            <a:r>
              <a:rPr lang="en-US" sz="2400" dirty="0" err="1" smtClean="0"/>
              <a:t>probables</a:t>
            </a:r>
            <a:r>
              <a:rPr lang="en-US" sz="2400" dirty="0" smtClean="0"/>
              <a:t> y </a:t>
            </a:r>
            <a:r>
              <a:rPr lang="en-US" sz="2400" dirty="0" err="1" smtClean="0"/>
              <a:t>confirmados</a:t>
            </a:r>
            <a:r>
              <a:rPr lang="en-US" sz="2400" dirty="0" smtClean="0"/>
              <a:t> de Covid-19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70C0"/>
                </a:solidFill>
              </a:rPr>
              <a:t>Aislar</a:t>
            </a:r>
            <a:r>
              <a:rPr lang="en-US" sz="2400" dirty="0" smtClean="0"/>
              <a:t> </a:t>
            </a:r>
            <a:r>
              <a:rPr lang="en-US" sz="2400" dirty="0" err="1" smtClean="0"/>
              <a:t>infectos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70C0"/>
                </a:solidFill>
              </a:rPr>
              <a:t>Rastrear</a:t>
            </a:r>
            <a:r>
              <a:rPr lang="en-US" sz="2400" dirty="0" smtClean="0"/>
              <a:t> </a:t>
            </a:r>
            <a:r>
              <a:rPr lang="en-US" sz="2400" dirty="0" err="1" smtClean="0"/>
              <a:t>contactos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70C0"/>
                </a:solidFill>
              </a:rPr>
              <a:t>Cuarentena</a:t>
            </a:r>
            <a:r>
              <a:rPr lang="en-US" sz="2400" dirty="0" smtClean="0"/>
              <a:t> para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contactos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28948" t="23612" r="23221" b="35068"/>
          <a:stretch/>
        </p:blipFill>
        <p:spPr bwMode="auto">
          <a:xfrm>
            <a:off x="6450227" y="1779373"/>
            <a:ext cx="5475846" cy="3647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42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MONITOREO FASE 2</a:t>
            </a:r>
            <a:endParaRPr lang="es-ES" sz="4200" b="1" dirty="0"/>
          </a:p>
        </p:txBody>
      </p:sp>
      <p:sp>
        <p:nvSpPr>
          <p:cNvPr id="11" name="Rettangolo 10"/>
          <p:cNvSpPr/>
          <p:nvPr/>
        </p:nvSpPr>
        <p:spPr>
          <a:xfrm>
            <a:off x="544530" y="1480057"/>
            <a:ext cx="6053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Decreto</a:t>
            </a:r>
            <a:r>
              <a:rPr lang="en-US" sz="2400" dirty="0" smtClean="0"/>
              <a:t> </a:t>
            </a:r>
            <a:r>
              <a:rPr lang="en-US" sz="2400" dirty="0" err="1" smtClean="0"/>
              <a:t>Ministro</a:t>
            </a:r>
            <a:r>
              <a:rPr lang="en-US" sz="2400" dirty="0" smtClean="0"/>
              <a:t> de </a:t>
            </a:r>
            <a:r>
              <a:rPr lang="en-US" sz="2400" dirty="0" err="1" smtClean="0"/>
              <a:t>Salud</a:t>
            </a:r>
            <a:r>
              <a:rPr lang="en-US" sz="2400" dirty="0" smtClean="0"/>
              <a:t> del 30/4/2020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Indicadores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monitoreo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del </a:t>
            </a:r>
            <a:r>
              <a:rPr lang="en-US" sz="2400" dirty="0" err="1" smtClean="0"/>
              <a:t>riesgo</a:t>
            </a:r>
            <a:r>
              <a:rPr lang="en-US" sz="2400" dirty="0" smtClean="0"/>
              <a:t> de diffusion del </a:t>
            </a:r>
            <a:r>
              <a:rPr lang="en-US" sz="2400" dirty="0" err="1" smtClean="0"/>
              <a:t>contagio</a:t>
            </a:r>
            <a:endParaRPr lang="en-US" sz="2400" dirty="0" smtClean="0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24536" t="15962" r="17979" b="37144"/>
          <a:stretch/>
        </p:blipFill>
        <p:spPr bwMode="auto">
          <a:xfrm>
            <a:off x="6598024" y="601368"/>
            <a:ext cx="4354570" cy="1956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087344" y="3029744"/>
            <a:ext cx="9998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Indicadores</a:t>
            </a:r>
            <a:r>
              <a:rPr lang="en-US" sz="2400" dirty="0" smtClean="0"/>
              <a:t> de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proceso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capacidad</a:t>
            </a:r>
            <a:r>
              <a:rPr lang="en-US" sz="2400" dirty="0" smtClean="0"/>
              <a:t> de </a:t>
            </a:r>
            <a:r>
              <a:rPr lang="en-US" sz="2400" dirty="0" err="1" smtClean="0"/>
              <a:t>monitoreo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Indicadores</a:t>
            </a:r>
            <a:r>
              <a:rPr lang="en-US" sz="2400" dirty="0" smtClean="0"/>
              <a:t> de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capacidad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de diagnosis, </a:t>
            </a:r>
            <a:r>
              <a:rPr lang="en-US" sz="2400" dirty="0" err="1" smtClean="0"/>
              <a:t>encuesta</a:t>
            </a:r>
            <a:r>
              <a:rPr lang="en-US" sz="2400" dirty="0" smtClean="0"/>
              <a:t> y </a:t>
            </a:r>
            <a:r>
              <a:rPr lang="en-US" sz="2400" dirty="0" err="1" smtClean="0"/>
              <a:t>manejo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contactos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Indicadores</a:t>
            </a:r>
            <a:r>
              <a:rPr lang="en-US" sz="2400" dirty="0" smtClean="0"/>
              <a:t> de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relaci</a:t>
            </a:r>
            <a:r>
              <a:rPr lang="it-IT" sz="2400" dirty="0">
                <a:solidFill>
                  <a:schemeClr val="dk1"/>
                </a:solidFill>
              </a:rPr>
              <a:t>ó</a:t>
            </a:r>
            <a:r>
              <a:rPr lang="en-US" sz="2400" dirty="0" smtClean="0"/>
              <a:t>n a </a:t>
            </a:r>
            <a:r>
              <a:rPr lang="en-US" sz="2400" dirty="0" err="1" smtClean="0"/>
              <a:t>estabilidad</a:t>
            </a:r>
            <a:r>
              <a:rPr lang="en-US" sz="2400" dirty="0" smtClean="0"/>
              <a:t> de </a:t>
            </a:r>
            <a:r>
              <a:rPr lang="en-US" sz="2400" dirty="0" err="1" smtClean="0"/>
              <a:t>transmissi</a:t>
            </a:r>
            <a:r>
              <a:rPr lang="it-IT" sz="2400" dirty="0">
                <a:solidFill>
                  <a:schemeClr val="dk1"/>
                </a:solidFill>
              </a:rPr>
              <a:t>ó</a:t>
            </a:r>
            <a:r>
              <a:rPr lang="en-US" sz="2400" dirty="0" smtClean="0"/>
              <a:t>n y </a:t>
            </a:r>
            <a:r>
              <a:rPr lang="en-US" sz="2400" dirty="0" err="1" smtClean="0"/>
              <a:t>resistencia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servicios</a:t>
            </a:r>
            <a:r>
              <a:rPr lang="en-US" sz="2400" dirty="0" smtClean="0"/>
              <a:t> de </a:t>
            </a:r>
            <a:r>
              <a:rPr lang="en-US" sz="2400" dirty="0" err="1" smtClean="0"/>
              <a:t>salud</a:t>
            </a:r>
            <a:endParaRPr lang="en-US" sz="2400" dirty="0" smtClean="0"/>
          </a:p>
        </p:txBody>
      </p:sp>
      <p:sp>
        <p:nvSpPr>
          <p:cNvPr id="7" name="Rettangolo 6"/>
          <p:cNvSpPr/>
          <p:nvPr/>
        </p:nvSpPr>
        <p:spPr>
          <a:xfrm>
            <a:off x="567093" y="4486361"/>
            <a:ext cx="6340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Algoritmo</a:t>
            </a:r>
            <a:r>
              <a:rPr lang="en-US" sz="2400" dirty="0" smtClean="0"/>
              <a:t> de </a:t>
            </a:r>
            <a:r>
              <a:rPr lang="en-US" sz="2400" dirty="0" err="1" smtClean="0"/>
              <a:t>evaluaci</a:t>
            </a:r>
            <a:r>
              <a:rPr lang="it-IT" sz="2400" dirty="0">
                <a:solidFill>
                  <a:schemeClr val="dk1"/>
                </a:solidFill>
              </a:rPr>
              <a:t>ó</a:t>
            </a:r>
            <a:r>
              <a:rPr lang="en-US" sz="2400" dirty="0" smtClean="0"/>
              <a:t>n de </a:t>
            </a:r>
            <a:r>
              <a:rPr lang="en-US" sz="2400" dirty="0" err="1" smtClean="0"/>
              <a:t>probabilidad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Algoritmo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impacto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Matriz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atribuci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ó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riesgo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acuerdo</a:t>
            </a:r>
            <a:r>
              <a:rPr lang="en-US" sz="2400" dirty="0" smtClean="0"/>
              <a:t> a las </a:t>
            </a:r>
            <a:r>
              <a:rPr lang="en-US" sz="2400" dirty="0" err="1" smtClean="0"/>
              <a:t>evaluaciones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probabilidad</a:t>
            </a:r>
            <a:r>
              <a:rPr lang="en-US" sz="2400" dirty="0" smtClean="0"/>
              <a:t> e </a:t>
            </a:r>
            <a:r>
              <a:rPr lang="en-US" sz="2400" dirty="0" err="1" smtClean="0"/>
              <a:t>impacto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9" name="Immagine 8"/>
          <p:cNvPicPr/>
          <p:nvPr/>
        </p:nvPicPr>
        <p:blipFill rotWithShape="1">
          <a:blip r:embed="rId3"/>
          <a:srcRect l="34811" t="29851" r="27017" b="43814"/>
          <a:stretch/>
        </p:blipFill>
        <p:spPr bwMode="auto">
          <a:xfrm>
            <a:off x="6907960" y="4150761"/>
            <a:ext cx="4373065" cy="2235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04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17625"/>
            <a:ext cx="10604500" cy="4079875"/>
          </a:xfrm>
        </p:spPr>
        <p:txBody>
          <a:bodyPr>
            <a:noAutofit/>
          </a:bodyPr>
          <a:lstStyle/>
          <a:p>
            <a:pPr algn="ctr"/>
            <a:r>
              <a:rPr lang="it-IT" sz="6600" b="1" dirty="0" smtClean="0"/>
              <a:t>LECCIONES </a:t>
            </a:r>
            <a:r>
              <a:rPr lang="it-IT" sz="6600" b="1" dirty="0" smtClean="0"/>
              <a:t>PARA EL FUTURO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37568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1. PLAN NACIONAL CONTRA PANDEMIAS</a:t>
            </a:r>
            <a:endParaRPr lang="es-ES" sz="4200" b="1" dirty="0"/>
          </a:p>
        </p:txBody>
      </p:sp>
      <p:sp>
        <p:nvSpPr>
          <p:cNvPr id="11" name="Rettangolo 10"/>
          <p:cNvSpPr/>
          <p:nvPr/>
        </p:nvSpPr>
        <p:spPr>
          <a:xfrm>
            <a:off x="651776" y="2204813"/>
            <a:ext cx="79660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Salto de especies con </a:t>
            </a:r>
            <a:r>
              <a:rPr lang="es-ES" sz="2400" dirty="0"/>
              <a:t>mayor facilidad </a:t>
            </a:r>
            <a:r>
              <a:rPr lang="es-ES" sz="2400" dirty="0" smtClean="0"/>
              <a:t>y frecuencia </a:t>
            </a:r>
            <a:r>
              <a:rPr lang="es-ES" sz="2400" dirty="0"/>
              <a:t>que en el </a:t>
            </a:r>
            <a:r>
              <a:rPr lang="es-ES" sz="2400" dirty="0" smtClean="0"/>
              <a:t>pasado (HIV, Ebola, SARS, MERS, SARS-CoV-2)</a:t>
            </a:r>
            <a:endParaRPr lang="es-ES" sz="24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it-IT" sz="2400" dirty="0" smtClean="0"/>
              <a:t>Alteraci</a:t>
            </a:r>
            <a:r>
              <a:rPr lang="es-ES" sz="2400" dirty="0"/>
              <a:t>ó</a:t>
            </a:r>
            <a:r>
              <a:rPr lang="it-IT" sz="2400" dirty="0" smtClean="0"/>
              <a:t>n de </a:t>
            </a:r>
            <a:r>
              <a:rPr lang="it-IT" sz="2400" dirty="0" err="1" smtClean="0"/>
              <a:t>los</a:t>
            </a:r>
            <a:r>
              <a:rPr lang="it-IT" sz="2400" dirty="0" smtClean="0"/>
              <a:t>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ecosistemas</a:t>
            </a:r>
            <a:r>
              <a:rPr lang="it-IT" sz="2400" dirty="0" smtClean="0"/>
              <a:t>: d</a:t>
            </a:r>
            <a:r>
              <a:rPr lang="es-ES" sz="2400" dirty="0" smtClean="0"/>
              <a:t>eforestaci</a:t>
            </a:r>
            <a:r>
              <a:rPr lang="es-ES" sz="2400" dirty="0"/>
              <a:t>ó</a:t>
            </a:r>
            <a:r>
              <a:rPr lang="es-ES" sz="2400" dirty="0" smtClean="0"/>
              <a:t>n de bosques tropicales </a:t>
            </a:r>
            <a:r>
              <a:rPr lang="es-ES" sz="2400" dirty="0"/>
              <a:t>con </a:t>
            </a:r>
            <a:r>
              <a:rPr lang="es-ES" sz="2400" dirty="0" smtClean="0"/>
              <a:t>destrucción </a:t>
            </a:r>
            <a:r>
              <a:rPr lang="es-ES" sz="2400" dirty="0"/>
              <a:t>de </a:t>
            </a:r>
            <a:r>
              <a:rPr lang="es-ES" sz="2400" dirty="0" smtClean="0"/>
              <a:t>habitats para crear y alimentar granjas; urbanización desmedida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“Exotización” como factor atrasante la adopci</a:t>
            </a:r>
            <a:r>
              <a:rPr lang="es-ES" sz="2400" dirty="0"/>
              <a:t>ó</a:t>
            </a:r>
            <a:r>
              <a:rPr lang="es-ES" sz="2400" dirty="0" smtClean="0"/>
              <a:t>n de medidas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400" dirty="0" smtClean="0"/>
              <a:t>pensar </a:t>
            </a:r>
            <a:r>
              <a:rPr lang="es-ES" sz="2400" dirty="0"/>
              <a:t>que la epidemia afecta países</a:t>
            </a:r>
            <a:r>
              <a:rPr lang="es-ES" sz="2400" dirty="0" smtClean="0"/>
              <a:t> </a:t>
            </a:r>
            <a:r>
              <a:rPr lang="es-ES" sz="2400" dirty="0"/>
              <a:t>“lejanos” impide tomar medidas efectiva al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inmediato comienzo </a:t>
            </a:r>
            <a:r>
              <a:rPr lang="es-ES" sz="2400" dirty="0"/>
              <a:t>de la </a:t>
            </a:r>
            <a:r>
              <a:rPr lang="es-ES" sz="2400" dirty="0" smtClean="0"/>
              <a:t>epidemia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Los </a:t>
            </a:r>
            <a:r>
              <a:rPr lang="es-ES" sz="2400" dirty="0"/>
              <a:t>países</a:t>
            </a:r>
            <a:r>
              <a:rPr lang="it-IT" sz="2400" dirty="0" smtClean="0"/>
              <a:t> </a:t>
            </a:r>
            <a:r>
              <a:rPr lang="it-IT" sz="2400" dirty="0" err="1" smtClean="0"/>
              <a:t>que</a:t>
            </a:r>
            <a:r>
              <a:rPr lang="it-IT" sz="2400" dirty="0" smtClean="0"/>
              <a:t> </a:t>
            </a:r>
            <a:r>
              <a:rPr lang="it-IT" sz="2400" dirty="0" err="1" smtClean="0"/>
              <a:t>adoptaron</a:t>
            </a:r>
            <a:r>
              <a:rPr lang="it-IT" sz="2400" dirty="0" smtClean="0"/>
              <a:t> </a:t>
            </a:r>
            <a:r>
              <a:rPr lang="it-IT" sz="2400" dirty="0" err="1" smtClean="0"/>
              <a:t>medidas</a:t>
            </a:r>
            <a:r>
              <a:rPr lang="it-IT" sz="2400" dirty="0" smtClean="0"/>
              <a:t> para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prevenir</a:t>
            </a:r>
            <a:r>
              <a:rPr lang="it-IT" sz="2400" dirty="0" smtClean="0"/>
              <a:t> </a:t>
            </a:r>
            <a:r>
              <a:rPr lang="it-IT" sz="2400" dirty="0" err="1" smtClean="0"/>
              <a:t>epidemias</a:t>
            </a:r>
            <a:r>
              <a:rPr lang="it-IT" sz="2400" dirty="0" smtClean="0"/>
              <a:t> son </a:t>
            </a:r>
            <a:r>
              <a:rPr lang="it-IT" sz="2400" dirty="0" err="1" smtClean="0"/>
              <a:t>los</a:t>
            </a:r>
            <a:r>
              <a:rPr lang="it-IT" sz="2400" dirty="0" smtClean="0"/>
              <a:t> </a:t>
            </a:r>
            <a:r>
              <a:rPr lang="it-IT" sz="2400" dirty="0" err="1" smtClean="0"/>
              <a:t>que</a:t>
            </a:r>
            <a:r>
              <a:rPr lang="it-IT" sz="2400" dirty="0" smtClean="0"/>
              <a:t> </a:t>
            </a:r>
            <a:r>
              <a:rPr lang="it-IT" sz="2400" dirty="0" err="1" smtClean="0"/>
              <a:t>reportaron</a:t>
            </a:r>
            <a:r>
              <a:rPr lang="it-IT" sz="2400" dirty="0" smtClean="0"/>
              <a:t> </a:t>
            </a:r>
            <a:r>
              <a:rPr lang="it-IT" sz="2400" dirty="0" err="1" smtClean="0"/>
              <a:t>menos</a:t>
            </a:r>
            <a:r>
              <a:rPr lang="it-IT" sz="2400" dirty="0" smtClean="0"/>
              <a:t> </a:t>
            </a:r>
            <a:r>
              <a:rPr lang="it-IT" sz="2400" dirty="0" err="1" smtClean="0"/>
              <a:t>casos</a:t>
            </a:r>
            <a:r>
              <a:rPr lang="it-IT" sz="2400" dirty="0" smtClean="0"/>
              <a:t> y </a:t>
            </a:r>
            <a:r>
              <a:rPr lang="it-IT" sz="2400" dirty="0" err="1" smtClean="0"/>
              <a:t>muertes</a:t>
            </a:r>
            <a:r>
              <a:rPr lang="it-IT" sz="2400" dirty="0" smtClean="0"/>
              <a:t> por </a:t>
            </a:r>
            <a:r>
              <a:rPr lang="it-IT" sz="2400" dirty="0" err="1" smtClean="0"/>
              <a:t>Covid</a:t>
            </a:r>
            <a:endParaRPr lang="es-ES" sz="24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789" y="2422092"/>
            <a:ext cx="3209078" cy="412299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51776" y="1250706"/>
            <a:ext cx="1071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rgbClr val="002060"/>
                </a:solidFill>
              </a:rPr>
              <a:t>El</a:t>
            </a:r>
            <a:r>
              <a:rPr lang="it-IT" sz="2800" b="1" dirty="0">
                <a:solidFill>
                  <a:srgbClr val="002060"/>
                </a:solidFill>
              </a:rPr>
              <a:t> Plan de </a:t>
            </a:r>
            <a:r>
              <a:rPr lang="it-IT" sz="2800" b="1" dirty="0" err="1">
                <a:solidFill>
                  <a:srgbClr val="002060"/>
                </a:solidFill>
              </a:rPr>
              <a:t>Preparación</a:t>
            </a:r>
            <a:r>
              <a:rPr lang="it-IT" sz="2800" b="1" dirty="0">
                <a:solidFill>
                  <a:srgbClr val="002060"/>
                </a:solidFill>
              </a:rPr>
              <a:t> y </a:t>
            </a:r>
            <a:r>
              <a:rPr lang="it-IT" sz="2800" b="1" dirty="0" err="1">
                <a:solidFill>
                  <a:srgbClr val="002060"/>
                </a:solidFill>
              </a:rPr>
              <a:t>Respuesta</a:t>
            </a:r>
            <a:r>
              <a:rPr lang="it-IT" sz="2800" b="1" dirty="0">
                <a:solidFill>
                  <a:srgbClr val="002060"/>
                </a:solidFill>
              </a:rPr>
              <a:t> a una Pandemia </a:t>
            </a:r>
            <a:r>
              <a:rPr lang="it-IT" sz="2800" b="1" dirty="0" err="1">
                <a:solidFill>
                  <a:srgbClr val="002060"/>
                </a:solidFill>
              </a:rPr>
              <a:t>debe</a:t>
            </a:r>
            <a:r>
              <a:rPr lang="it-IT" sz="2800" b="1" dirty="0">
                <a:solidFill>
                  <a:srgbClr val="002060"/>
                </a:solidFill>
              </a:rPr>
              <a:t> tener un </a:t>
            </a:r>
            <a:r>
              <a:rPr lang="it-IT" sz="2800" b="1" dirty="0" err="1">
                <a:solidFill>
                  <a:srgbClr val="002060"/>
                </a:solidFill>
              </a:rPr>
              <a:t>alcance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  <a:r>
              <a:rPr lang="it-IT" sz="2800" b="1" dirty="0" err="1">
                <a:solidFill>
                  <a:srgbClr val="002060"/>
                </a:solidFill>
              </a:rPr>
              <a:t>nacional</a:t>
            </a:r>
            <a:r>
              <a:rPr lang="it-IT" sz="2800" b="1" dirty="0">
                <a:solidFill>
                  <a:srgbClr val="002060"/>
                </a:solidFill>
              </a:rPr>
              <a:t> y </a:t>
            </a:r>
            <a:r>
              <a:rPr lang="it-IT" sz="2800" b="1" dirty="0" smtClean="0">
                <a:solidFill>
                  <a:srgbClr val="002060"/>
                </a:solidFill>
              </a:rPr>
              <a:t>global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CRONOLOGIA DEL COVID-19</a:t>
            </a:r>
            <a:endParaRPr lang="es-E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31 de </a:t>
            </a:r>
            <a:r>
              <a:rPr lang="it-IT" dirty="0" err="1" smtClean="0"/>
              <a:t>diciembre</a:t>
            </a:r>
            <a:r>
              <a:rPr lang="it-IT" dirty="0" smtClean="0"/>
              <a:t> de 2019: </a:t>
            </a:r>
            <a:r>
              <a:rPr lang="it-IT" dirty="0" err="1" smtClean="0"/>
              <a:t>las</a:t>
            </a:r>
            <a:r>
              <a:rPr lang="it-IT" dirty="0" smtClean="0"/>
              <a:t> </a:t>
            </a:r>
            <a:r>
              <a:rPr lang="it-IT" dirty="0" err="1" smtClean="0"/>
              <a:t>autoridades</a:t>
            </a:r>
            <a:r>
              <a:rPr lang="it-IT" dirty="0" smtClean="0"/>
              <a:t> de </a:t>
            </a:r>
            <a:r>
              <a:rPr lang="it-IT" dirty="0" err="1" smtClean="0"/>
              <a:t>salud</a:t>
            </a:r>
            <a:r>
              <a:rPr lang="it-IT" dirty="0" smtClean="0"/>
              <a:t> de China </a:t>
            </a:r>
            <a:r>
              <a:rPr lang="it-IT" dirty="0" err="1" smtClean="0"/>
              <a:t>informan</a:t>
            </a:r>
            <a:r>
              <a:rPr lang="it-IT" dirty="0" smtClean="0"/>
              <a:t> la OMS de </a:t>
            </a:r>
            <a:r>
              <a:rPr lang="it-IT" dirty="0" err="1" smtClean="0"/>
              <a:t>casos</a:t>
            </a:r>
            <a:r>
              <a:rPr lang="it-IT" dirty="0" smtClean="0"/>
              <a:t> </a:t>
            </a:r>
            <a:r>
              <a:rPr lang="it-IT" dirty="0" err="1" smtClean="0"/>
              <a:t>atípicos</a:t>
            </a:r>
            <a:r>
              <a:rPr lang="it-IT" dirty="0" smtClean="0"/>
              <a:t> de </a:t>
            </a:r>
            <a:r>
              <a:rPr lang="it-IT" dirty="0" err="1" smtClean="0"/>
              <a:t>neumonia</a:t>
            </a:r>
            <a:r>
              <a:rPr lang="it-IT" dirty="0" smtClean="0"/>
              <a:t> en Wuhan (</a:t>
            </a:r>
            <a:r>
              <a:rPr lang="it-IT" dirty="0" err="1" smtClean="0"/>
              <a:t>Hubei</a:t>
            </a:r>
            <a:r>
              <a:rPr lang="it-IT" dirty="0" smtClean="0"/>
              <a:t>).</a:t>
            </a:r>
          </a:p>
          <a:p>
            <a:r>
              <a:rPr lang="it-IT" dirty="0" smtClean="0"/>
              <a:t>7 de </a:t>
            </a:r>
            <a:r>
              <a:rPr lang="it-IT" dirty="0" err="1" smtClean="0"/>
              <a:t>enero</a:t>
            </a:r>
            <a:r>
              <a:rPr lang="it-IT" dirty="0" smtClean="0"/>
              <a:t> de 2020: </a:t>
            </a:r>
            <a:r>
              <a:rPr lang="it-IT" dirty="0" err="1" smtClean="0"/>
              <a:t>identificación</a:t>
            </a:r>
            <a:r>
              <a:rPr lang="it-IT" dirty="0" smtClean="0"/>
              <a:t> del </a:t>
            </a:r>
            <a:r>
              <a:rPr lang="it-IT" dirty="0" err="1" smtClean="0"/>
              <a:t>nuevo</a:t>
            </a:r>
            <a:r>
              <a:rPr lang="it-IT" dirty="0" smtClean="0"/>
              <a:t> virus, </a:t>
            </a:r>
            <a:r>
              <a:rPr lang="it-IT" dirty="0" err="1" smtClean="0"/>
              <a:t>denominado</a:t>
            </a:r>
            <a:r>
              <a:rPr lang="it-IT" dirty="0" smtClean="0"/>
              <a:t> 2019-nCoV</a:t>
            </a:r>
          </a:p>
          <a:p>
            <a:r>
              <a:rPr lang="it-IT" dirty="0" smtClean="0"/>
              <a:t>22 de </a:t>
            </a:r>
            <a:r>
              <a:rPr lang="it-IT" dirty="0" err="1" smtClean="0"/>
              <a:t>enero</a:t>
            </a:r>
            <a:r>
              <a:rPr lang="it-IT" dirty="0" smtClean="0"/>
              <a:t>: 140 </a:t>
            </a:r>
            <a:r>
              <a:rPr lang="it-IT" dirty="0" err="1" smtClean="0"/>
              <a:t>casos</a:t>
            </a:r>
            <a:r>
              <a:rPr lang="it-IT" dirty="0" smtClean="0"/>
              <a:t> de 2019-nCoV. </a:t>
            </a:r>
            <a:r>
              <a:rPr lang="it-IT" dirty="0" err="1" smtClean="0"/>
              <a:t>Cuarentena</a:t>
            </a:r>
            <a:r>
              <a:rPr lang="it-IT" dirty="0" smtClean="0"/>
              <a:t> para la </a:t>
            </a:r>
            <a:r>
              <a:rPr lang="it-IT" dirty="0" err="1" smtClean="0"/>
              <a:t>ciudad</a:t>
            </a:r>
            <a:r>
              <a:rPr lang="it-IT" dirty="0" smtClean="0"/>
              <a:t> de Wuhan y la provincia de </a:t>
            </a:r>
            <a:r>
              <a:rPr lang="it-IT" dirty="0" err="1" smtClean="0"/>
              <a:t>Hubei</a:t>
            </a:r>
            <a:r>
              <a:rPr lang="it-IT" dirty="0" smtClean="0"/>
              <a:t> (60 </a:t>
            </a:r>
            <a:r>
              <a:rPr lang="it-IT" dirty="0" err="1" smtClean="0"/>
              <a:t>milliones</a:t>
            </a:r>
            <a:r>
              <a:rPr lang="it-IT" dirty="0" smtClean="0"/>
              <a:t> de </a:t>
            </a:r>
            <a:r>
              <a:rPr lang="it-IT" dirty="0" err="1" smtClean="0"/>
              <a:t>habitantes</a:t>
            </a:r>
            <a:r>
              <a:rPr lang="it-IT" dirty="0" smtClean="0"/>
              <a:t>)</a:t>
            </a:r>
          </a:p>
          <a:p>
            <a:r>
              <a:rPr lang="it-IT" dirty="0" smtClean="0"/>
              <a:t>30 de </a:t>
            </a:r>
            <a:r>
              <a:rPr lang="it-IT" dirty="0" err="1" smtClean="0"/>
              <a:t>enero</a:t>
            </a:r>
            <a:r>
              <a:rPr lang="it-IT" dirty="0" smtClean="0"/>
              <a:t>: la OMS </a:t>
            </a:r>
            <a:r>
              <a:rPr lang="it-IT" dirty="0" err="1" smtClean="0"/>
              <a:t>declara</a:t>
            </a:r>
            <a:r>
              <a:rPr lang="it-IT" dirty="0" smtClean="0"/>
              <a:t> </a:t>
            </a:r>
            <a:r>
              <a:rPr lang="es-ES" dirty="0" smtClean="0"/>
              <a:t>emergencia </a:t>
            </a:r>
            <a:r>
              <a:rPr lang="es-ES" dirty="0"/>
              <a:t>de salud pública de interés </a:t>
            </a:r>
            <a:r>
              <a:rPr lang="es-ES" dirty="0" smtClean="0"/>
              <a:t>internacional (</a:t>
            </a:r>
            <a:r>
              <a:rPr lang="it-IT" dirty="0" smtClean="0"/>
              <a:t>PHEIC)</a:t>
            </a:r>
          </a:p>
          <a:p>
            <a:r>
              <a:rPr lang="it-IT" dirty="0" smtClean="0"/>
              <a:t>31 de </a:t>
            </a:r>
            <a:r>
              <a:rPr lang="it-IT" dirty="0" err="1" smtClean="0"/>
              <a:t>enero</a:t>
            </a:r>
            <a:r>
              <a:rPr lang="it-IT" dirty="0" smtClean="0"/>
              <a:t>: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Gobierno</a:t>
            </a:r>
            <a:r>
              <a:rPr lang="it-IT" dirty="0" smtClean="0"/>
              <a:t> de Italia </a:t>
            </a:r>
            <a:r>
              <a:rPr lang="it-IT" dirty="0" err="1" smtClean="0"/>
              <a:t>declara</a:t>
            </a:r>
            <a:r>
              <a:rPr lang="it-IT" dirty="0" smtClean="0"/>
              <a:t>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estado</a:t>
            </a:r>
            <a:r>
              <a:rPr lang="it-IT" dirty="0" smtClean="0"/>
              <a:t> de </a:t>
            </a:r>
            <a:r>
              <a:rPr lang="it-IT" dirty="0" err="1" smtClean="0"/>
              <a:t>emergencia</a:t>
            </a:r>
            <a:r>
              <a:rPr lang="it-IT" dirty="0" smtClean="0"/>
              <a:t> para </a:t>
            </a:r>
            <a:r>
              <a:rPr lang="it-IT" dirty="0" err="1" smtClean="0"/>
              <a:t>seis</a:t>
            </a:r>
            <a:r>
              <a:rPr lang="it-IT" dirty="0" smtClean="0"/>
              <a:t> </a:t>
            </a:r>
            <a:r>
              <a:rPr lang="it-IT" dirty="0" err="1" smtClean="0"/>
              <a:t>meses</a:t>
            </a:r>
            <a:endParaRPr lang="it-IT" dirty="0" smtClean="0"/>
          </a:p>
          <a:p>
            <a:r>
              <a:rPr lang="it-IT" dirty="0" smtClean="0"/>
              <a:t>18 de </a:t>
            </a:r>
            <a:r>
              <a:rPr lang="it-IT" dirty="0" err="1" smtClean="0"/>
              <a:t>febrero</a:t>
            </a:r>
            <a:r>
              <a:rPr lang="it-IT" dirty="0" smtClean="0"/>
              <a:t>: </a:t>
            </a:r>
            <a:r>
              <a:rPr lang="it-IT" dirty="0" err="1" smtClean="0"/>
              <a:t>primer</a:t>
            </a:r>
            <a:r>
              <a:rPr lang="it-IT" dirty="0" smtClean="0"/>
              <a:t> caso de Covid-19 en </a:t>
            </a:r>
            <a:r>
              <a:rPr lang="it-IT" dirty="0" err="1" smtClean="0"/>
              <a:t>el</a:t>
            </a:r>
            <a:r>
              <a:rPr lang="it-IT" dirty="0" smtClean="0"/>
              <a:t> hospital de Codogno (Lodi)</a:t>
            </a:r>
          </a:p>
          <a:p>
            <a:r>
              <a:rPr lang="it-IT" dirty="0" smtClean="0"/>
              <a:t>21 de </a:t>
            </a:r>
            <a:r>
              <a:rPr lang="it-IT" dirty="0" err="1" smtClean="0"/>
              <a:t>febrero</a:t>
            </a:r>
            <a:r>
              <a:rPr lang="it-IT" dirty="0" smtClean="0"/>
              <a:t>: </a:t>
            </a:r>
            <a:r>
              <a:rPr lang="it-IT" dirty="0" err="1" smtClean="0"/>
              <a:t>fallece</a:t>
            </a:r>
            <a:r>
              <a:rPr lang="it-IT" dirty="0" smtClean="0"/>
              <a:t>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primer</a:t>
            </a:r>
            <a:r>
              <a:rPr lang="it-IT" dirty="0" smtClean="0"/>
              <a:t> </a:t>
            </a:r>
            <a:r>
              <a:rPr lang="it-IT" dirty="0" err="1" smtClean="0"/>
              <a:t>paciente</a:t>
            </a:r>
            <a:r>
              <a:rPr lang="it-IT" dirty="0" smtClean="0"/>
              <a:t> de Covid-19 en Vo’ Euganeo (</a:t>
            </a:r>
            <a:r>
              <a:rPr lang="it-IT" dirty="0" err="1" smtClean="0"/>
              <a:t>Padua</a:t>
            </a:r>
            <a:r>
              <a:rPr lang="it-IT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542965"/>
              </p:ext>
            </p:extLst>
          </p:nvPr>
        </p:nvGraphicFramePr>
        <p:xfrm>
          <a:off x="679623" y="1526661"/>
          <a:ext cx="1092131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63">
                  <a:extLst>
                    <a:ext uri="{9D8B030D-6E8A-4147-A177-3AD203B41FA5}">
                      <a16:colId xmlns:a16="http://schemas.microsoft.com/office/drawing/2014/main" val="79173587"/>
                    </a:ext>
                  </a:extLst>
                </a:gridCol>
                <a:gridCol w="2184263">
                  <a:extLst>
                    <a:ext uri="{9D8B030D-6E8A-4147-A177-3AD203B41FA5}">
                      <a16:colId xmlns:a16="http://schemas.microsoft.com/office/drawing/2014/main" val="3763624865"/>
                    </a:ext>
                  </a:extLst>
                </a:gridCol>
                <a:gridCol w="2396870">
                  <a:extLst>
                    <a:ext uri="{9D8B030D-6E8A-4147-A177-3AD203B41FA5}">
                      <a16:colId xmlns:a16="http://schemas.microsoft.com/office/drawing/2014/main" val="832328929"/>
                    </a:ext>
                  </a:extLst>
                </a:gridCol>
                <a:gridCol w="1971656">
                  <a:extLst>
                    <a:ext uri="{9D8B030D-6E8A-4147-A177-3AD203B41FA5}">
                      <a16:colId xmlns:a16="http://schemas.microsoft.com/office/drawing/2014/main" val="2328748627"/>
                    </a:ext>
                  </a:extLst>
                </a:gridCol>
                <a:gridCol w="2184263">
                  <a:extLst>
                    <a:ext uri="{9D8B030D-6E8A-4147-A177-3AD203B41FA5}">
                      <a16:colId xmlns:a16="http://schemas.microsoft.com/office/drawing/2014/main" val="2137358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PAIS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POBLACION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N°</a:t>
                      </a:r>
                      <a:r>
                        <a:rPr lang="it-IT" sz="2400" baseline="0" dirty="0" smtClean="0"/>
                        <a:t> CASOS CONFIRMADOS </a:t>
                      </a:r>
                      <a:r>
                        <a:rPr lang="it-IT" sz="2400" b="0" baseline="0" dirty="0" smtClean="0"/>
                        <a:t>(15/7/2020)</a:t>
                      </a:r>
                      <a:endParaRPr lang="es-E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N° DECESOS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N°</a:t>
                      </a:r>
                      <a:r>
                        <a:rPr lang="it-IT" sz="2400" baseline="0" dirty="0" smtClean="0"/>
                        <a:t> DECESOS /100.000 HABITANTES</a:t>
                      </a:r>
                      <a:endParaRPr lang="es-E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87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ITALIA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60.360.000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244.434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35.045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58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2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KOREA DEL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dirty="0" smtClean="0"/>
                        <a:t>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50.560.000</a:t>
                      </a:r>
                      <a:endParaRPr lang="es-E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13.771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296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0,57</a:t>
                      </a:r>
                      <a:endParaRPr lang="es-E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8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TAIWAN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23.780.000</a:t>
                      </a:r>
                      <a:endParaRPr lang="es-E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451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7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0,03</a:t>
                      </a:r>
                      <a:endParaRPr lang="es-E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244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SINGAPUR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5.600.000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47.912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27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0,48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690759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838201" y="5725422"/>
            <a:ext cx="10511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it-IT" sz="24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coronavirus.jhu.edu/data/mortality</a:t>
            </a:r>
            <a:r>
              <a:rPr lang="it-IT" sz="24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/>
              <a:t> (</a:t>
            </a:r>
            <a:r>
              <a:rPr lang="en-US" sz="2400" dirty="0" err="1" smtClean="0"/>
              <a:t>acceso</a:t>
            </a:r>
            <a:r>
              <a:rPr lang="en-US" sz="2400" dirty="0" smtClean="0"/>
              <a:t> 20 de </a:t>
            </a:r>
            <a:r>
              <a:rPr lang="en-US" sz="2400" dirty="0" err="1" smtClean="0"/>
              <a:t>julio</a:t>
            </a:r>
            <a:r>
              <a:rPr lang="en-US" sz="2400" dirty="0" smtClean="0"/>
              <a:t> de 2020)</a:t>
            </a:r>
          </a:p>
        </p:txBody>
      </p:sp>
    </p:spTree>
    <p:extLst>
      <p:ext uri="{BB962C8B-B14F-4D97-AF65-F5344CB8AC3E}">
        <p14:creationId xmlns:p14="http://schemas.microsoft.com/office/powerpoint/2010/main" val="18572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15697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MEDIDAS PREVENTIVAS TOMADAS EN TAIWAN</a:t>
            </a:r>
            <a:endParaRPr lang="es-ES" sz="4200" b="1" dirty="0"/>
          </a:p>
        </p:txBody>
      </p:sp>
      <p:sp>
        <p:nvSpPr>
          <p:cNvPr id="11" name="Rettangolo 10"/>
          <p:cNvSpPr/>
          <p:nvPr/>
        </p:nvSpPr>
        <p:spPr>
          <a:xfrm>
            <a:off x="660401" y="1027449"/>
            <a:ext cx="106583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Prohibiciones de viajes tempranas y severas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/>
              <a:t>Mascarillas</a:t>
            </a:r>
            <a:r>
              <a:rPr lang="it-IT" sz="2800" dirty="0"/>
              <a:t> para </a:t>
            </a:r>
            <a:r>
              <a:rPr lang="it-IT" sz="2800" dirty="0" err="1"/>
              <a:t>todos</a:t>
            </a:r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 smtClean="0"/>
              <a:t>Centralizaci</a:t>
            </a:r>
            <a:r>
              <a:rPr lang="es-ES" sz="2800" dirty="0"/>
              <a:t>ó</a:t>
            </a:r>
            <a:r>
              <a:rPr lang="it-IT" sz="2800" dirty="0" smtClean="0"/>
              <a:t>n </a:t>
            </a:r>
            <a:r>
              <a:rPr lang="it-IT" sz="2800" dirty="0"/>
              <a:t>de </a:t>
            </a:r>
            <a:r>
              <a:rPr lang="it-IT" sz="2800" dirty="0" smtClean="0"/>
              <a:t>la </a:t>
            </a:r>
            <a:r>
              <a:rPr lang="it-IT" sz="2800" dirty="0" err="1" smtClean="0"/>
              <a:t>producci</a:t>
            </a:r>
            <a:r>
              <a:rPr lang="es-ES" sz="2800" dirty="0"/>
              <a:t>ó</a:t>
            </a:r>
            <a:r>
              <a:rPr lang="it-IT" sz="2800" dirty="0" smtClean="0"/>
              <a:t>n </a:t>
            </a:r>
            <a:r>
              <a:rPr lang="it-IT" sz="2800" dirty="0"/>
              <a:t>de </a:t>
            </a:r>
            <a:r>
              <a:rPr lang="it-IT" sz="2800" dirty="0" err="1"/>
              <a:t>mascarillas</a:t>
            </a:r>
            <a:r>
              <a:rPr lang="it-IT" sz="2800" dirty="0"/>
              <a:t> (10.000.000 </a:t>
            </a:r>
            <a:r>
              <a:rPr lang="it-IT" sz="2800" dirty="0" err="1"/>
              <a:t>diarios</a:t>
            </a:r>
            <a:r>
              <a:rPr lang="it-IT" sz="2800" dirty="0"/>
              <a:t> para 23.000.000 de </a:t>
            </a:r>
            <a:r>
              <a:rPr lang="it-IT" sz="2800" dirty="0" err="1"/>
              <a:t>habitantes</a:t>
            </a:r>
            <a:r>
              <a:rPr lang="it-IT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/>
              <a:t>Precios</a:t>
            </a:r>
            <a:r>
              <a:rPr lang="it-IT" sz="2800" dirty="0"/>
              <a:t> </a:t>
            </a:r>
            <a:r>
              <a:rPr lang="it-IT" sz="2800" dirty="0" err="1"/>
              <a:t>afordables</a:t>
            </a:r>
            <a:r>
              <a:rPr lang="it-IT" sz="2800" dirty="0"/>
              <a:t> para </a:t>
            </a:r>
            <a:r>
              <a:rPr lang="it-IT" sz="2800" dirty="0" err="1"/>
              <a:t>mascarillas</a:t>
            </a:r>
            <a:r>
              <a:rPr lang="it-IT" sz="2800" dirty="0"/>
              <a:t> y </a:t>
            </a:r>
            <a:r>
              <a:rPr lang="it-IT" sz="2800" dirty="0" err="1"/>
              <a:t>penas</a:t>
            </a:r>
            <a:r>
              <a:rPr lang="it-IT" sz="2800" dirty="0"/>
              <a:t> </a:t>
            </a:r>
            <a:r>
              <a:rPr lang="it-IT" sz="2800" dirty="0" err="1"/>
              <a:t>severas</a:t>
            </a:r>
            <a:r>
              <a:rPr lang="it-IT" sz="2800" dirty="0"/>
              <a:t> para </a:t>
            </a:r>
            <a:r>
              <a:rPr lang="it-IT" sz="2800" dirty="0" err="1" smtClean="0"/>
              <a:t>quien</a:t>
            </a:r>
            <a:r>
              <a:rPr lang="it-IT" sz="2800" dirty="0" smtClean="0"/>
              <a:t> </a:t>
            </a:r>
            <a:r>
              <a:rPr lang="it-IT" sz="2800" dirty="0" err="1" smtClean="0"/>
              <a:t>especula</a:t>
            </a:r>
            <a:r>
              <a:rPr lang="it-IT" sz="2800" dirty="0" smtClean="0"/>
              <a:t> </a:t>
            </a:r>
            <a:r>
              <a:rPr lang="it-IT" sz="2800" dirty="0" err="1"/>
              <a:t>sobre</a:t>
            </a:r>
            <a:r>
              <a:rPr lang="it-IT" sz="2800" dirty="0"/>
              <a:t> </a:t>
            </a:r>
            <a:r>
              <a:rPr lang="it-IT" sz="2800" dirty="0" err="1"/>
              <a:t>el</a:t>
            </a:r>
            <a:r>
              <a:rPr lang="it-IT" sz="2800" dirty="0"/>
              <a:t> </a:t>
            </a:r>
            <a:r>
              <a:rPr lang="it-IT" sz="2800" dirty="0" err="1"/>
              <a:t>precio</a:t>
            </a:r>
            <a:r>
              <a:rPr lang="it-IT" sz="2800" dirty="0"/>
              <a:t> de </a:t>
            </a:r>
            <a:r>
              <a:rPr lang="it-IT" sz="2800" dirty="0" err="1"/>
              <a:t>las</a:t>
            </a:r>
            <a:r>
              <a:rPr lang="it-IT" sz="2800" dirty="0"/>
              <a:t> </a:t>
            </a:r>
            <a:r>
              <a:rPr lang="it-IT" sz="2800" dirty="0" err="1"/>
              <a:t>mascarillas</a:t>
            </a:r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/>
              <a:t>Multas</a:t>
            </a:r>
            <a:r>
              <a:rPr lang="it-IT" sz="2800" dirty="0"/>
              <a:t> </a:t>
            </a:r>
            <a:r>
              <a:rPr lang="it-IT" sz="2800" dirty="0" err="1"/>
              <a:t>hasta</a:t>
            </a:r>
            <a:r>
              <a:rPr lang="it-IT" sz="2800" dirty="0"/>
              <a:t> 100.000 </a:t>
            </a:r>
            <a:r>
              <a:rPr lang="it-IT" sz="2800" dirty="0" smtClean="0"/>
              <a:t>d</a:t>
            </a:r>
            <a:r>
              <a:rPr lang="es-ES" sz="2800" dirty="0"/>
              <a:t>ó</a:t>
            </a:r>
            <a:r>
              <a:rPr lang="it-IT" sz="2800" dirty="0" err="1" smtClean="0"/>
              <a:t>lares</a:t>
            </a:r>
            <a:r>
              <a:rPr lang="it-IT" sz="2800" dirty="0" smtClean="0"/>
              <a:t> </a:t>
            </a:r>
            <a:r>
              <a:rPr lang="it-IT" sz="2800" dirty="0"/>
              <a:t>para </a:t>
            </a:r>
            <a:r>
              <a:rPr lang="it-IT" sz="2800" dirty="0" err="1"/>
              <a:t>quien</a:t>
            </a:r>
            <a:r>
              <a:rPr lang="it-IT" sz="2800" dirty="0"/>
              <a:t> </a:t>
            </a:r>
            <a:r>
              <a:rPr lang="it-IT" sz="2800" dirty="0" err="1"/>
              <a:t>difunde</a:t>
            </a:r>
            <a:r>
              <a:rPr lang="it-IT" sz="2800" dirty="0"/>
              <a:t> </a:t>
            </a:r>
            <a:r>
              <a:rPr lang="it-IT" sz="2800" i="1" dirty="0" err="1"/>
              <a:t>fake</a:t>
            </a:r>
            <a:r>
              <a:rPr lang="it-IT" sz="2800" i="1" dirty="0"/>
              <a:t> news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/>
              <a:t>Detección </a:t>
            </a:r>
            <a:r>
              <a:rPr lang="es-ES" sz="2800" dirty="0"/>
              <a:t>proactiva de casos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 smtClean="0"/>
              <a:t>Conexi</a:t>
            </a:r>
            <a:r>
              <a:rPr lang="es-ES" sz="2800" dirty="0"/>
              <a:t>ó</a:t>
            </a:r>
            <a:r>
              <a:rPr lang="it-IT" sz="2800" dirty="0" smtClean="0"/>
              <a:t>n </a:t>
            </a:r>
            <a:r>
              <a:rPr lang="it-IT" sz="2800" dirty="0" err="1"/>
              <a:t>entre</a:t>
            </a:r>
            <a:r>
              <a:rPr lang="it-IT" sz="2800" dirty="0"/>
              <a:t> </a:t>
            </a:r>
            <a:r>
              <a:rPr lang="it-IT" sz="2800" dirty="0" err="1"/>
              <a:t>bases</a:t>
            </a:r>
            <a:r>
              <a:rPr lang="it-IT" sz="2800" dirty="0"/>
              <a:t> de </a:t>
            </a:r>
            <a:r>
              <a:rPr lang="it-IT" sz="2800" dirty="0" err="1"/>
              <a:t>datos</a:t>
            </a:r>
            <a:r>
              <a:rPr lang="it-IT" sz="2800" dirty="0"/>
              <a:t> </a:t>
            </a:r>
            <a:r>
              <a:rPr lang="it-IT" sz="2800" dirty="0" smtClean="0"/>
              <a:t>de </a:t>
            </a:r>
            <a:r>
              <a:rPr lang="it-IT" sz="2800" dirty="0" err="1" smtClean="0"/>
              <a:t>viajeros</a:t>
            </a:r>
            <a:r>
              <a:rPr lang="it-IT" sz="2800" dirty="0" smtClean="0"/>
              <a:t> y </a:t>
            </a:r>
            <a:r>
              <a:rPr lang="it-IT" sz="2800" dirty="0" err="1" smtClean="0"/>
              <a:t>sanitarios</a:t>
            </a:r>
            <a:endParaRPr lang="it-I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Uso </a:t>
            </a:r>
            <a:r>
              <a:rPr lang="it-IT" sz="2800" dirty="0" smtClean="0"/>
              <a:t>de </a:t>
            </a:r>
            <a:r>
              <a:rPr lang="it-IT" sz="2800" dirty="0" err="1" smtClean="0"/>
              <a:t>telefonos</a:t>
            </a:r>
            <a:r>
              <a:rPr lang="it-IT" sz="2800" dirty="0" smtClean="0"/>
              <a:t> para </a:t>
            </a:r>
            <a:r>
              <a:rPr lang="it-IT" sz="2800" dirty="0" err="1" smtClean="0"/>
              <a:t>monitorear</a:t>
            </a:r>
            <a:r>
              <a:rPr lang="it-IT" sz="2800" dirty="0" smtClean="0"/>
              <a:t> </a:t>
            </a:r>
            <a:r>
              <a:rPr lang="it-IT" sz="2800" dirty="0" err="1" smtClean="0"/>
              <a:t>quien</a:t>
            </a:r>
            <a:r>
              <a:rPr lang="it-IT" sz="2800" dirty="0" smtClean="0"/>
              <a:t> </a:t>
            </a:r>
            <a:r>
              <a:rPr lang="it-IT" sz="2800" dirty="0" err="1" smtClean="0"/>
              <a:t>estaba</a:t>
            </a:r>
            <a:r>
              <a:rPr lang="it-IT" sz="2800" dirty="0" smtClean="0"/>
              <a:t> en </a:t>
            </a:r>
            <a:r>
              <a:rPr lang="it-IT" sz="2800" dirty="0" err="1" smtClean="0"/>
              <a:t>cuarentena</a:t>
            </a:r>
            <a:endParaRPr lang="it-I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 smtClean="0"/>
              <a:t>Multas</a:t>
            </a:r>
            <a:r>
              <a:rPr lang="it-IT" sz="2800" dirty="0" smtClean="0"/>
              <a:t> </a:t>
            </a:r>
            <a:r>
              <a:rPr lang="it-IT" sz="2800" dirty="0" err="1" smtClean="0"/>
              <a:t>severas</a:t>
            </a:r>
            <a:r>
              <a:rPr lang="it-IT" sz="2800" dirty="0" smtClean="0"/>
              <a:t> para </a:t>
            </a:r>
            <a:r>
              <a:rPr lang="it-IT" sz="2800" dirty="0" err="1" smtClean="0"/>
              <a:t>quien</a:t>
            </a:r>
            <a:r>
              <a:rPr lang="it-IT" sz="2800" dirty="0" smtClean="0"/>
              <a:t> </a:t>
            </a:r>
            <a:r>
              <a:rPr lang="it-IT" sz="2800" dirty="0" err="1" smtClean="0"/>
              <a:t>infringe</a:t>
            </a:r>
            <a:r>
              <a:rPr lang="it-IT" sz="2800" dirty="0" smtClean="0"/>
              <a:t> la </a:t>
            </a:r>
            <a:r>
              <a:rPr lang="it-IT" sz="2800" dirty="0" err="1" smtClean="0"/>
              <a:t>cuarentena</a:t>
            </a:r>
            <a:endParaRPr lang="it-IT" sz="2800" dirty="0" smtClean="0"/>
          </a:p>
          <a:p>
            <a:endParaRPr lang="en-US" dirty="0" smtClean="0"/>
          </a:p>
          <a:p>
            <a:r>
              <a:rPr lang="en-US" dirty="0" smtClean="0"/>
              <a:t>Fuente: Wang </a:t>
            </a:r>
            <a:r>
              <a:rPr lang="en-US" dirty="0"/>
              <a:t>CJ, Ng CY, Brook RH; </a:t>
            </a:r>
            <a:r>
              <a:rPr lang="en-US" b="1" i="1" u="sng" dirty="0">
                <a:hlinkClick r:id="rId2"/>
              </a:rPr>
              <a:t>Response to COVID-19 in Taiwan: big data analytics, new technology, and proactive testing</a:t>
            </a:r>
            <a:r>
              <a:rPr lang="en-US" b="1" u="sng" dirty="0">
                <a:hlinkClick r:id="rId2"/>
              </a:rPr>
              <a:t>.</a:t>
            </a:r>
            <a:r>
              <a:rPr lang="en-US" dirty="0"/>
              <a:t> </a:t>
            </a:r>
            <a:r>
              <a:rPr lang="en-US" dirty="0" smtClean="0"/>
              <a:t>doi:10.1001/jama.2020.3151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65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/>
              <a:t>2</a:t>
            </a:r>
            <a:r>
              <a:rPr lang="it-IT" sz="4200" b="1" dirty="0" smtClean="0"/>
              <a:t>. SISTEMAS DE SALUD: PUBLICO VS PRIVADO</a:t>
            </a:r>
            <a:endParaRPr lang="es-ES" sz="4200" b="1" dirty="0"/>
          </a:p>
        </p:txBody>
      </p:sp>
      <p:sp>
        <p:nvSpPr>
          <p:cNvPr id="11" name="Rettangolo 10"/>
          <p:cNvSpPr/>
          <p:nvPr/>
        </p:nvSpPr>
        <p:spPr>
          <a:xfrm>
            <a:off x="660401" y="1398434"/>
            <a:ext cx="103226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Las </a:t>
            </a:r>
            <a:r>
              <a:rPr lang="it-IT" sz="2800" dirty="0" err="1" smtClean="0"/>
              <a:t>pol</a:t>
            </a:r>
            <a:r>
              <a:rPr lang="es-ES" sz="2800" dirty="0" smtClean="0"/>
              <a:t>í</a:t>
            </a:r>
            <a:r>
              <a:rPr lang="it-IT" sz="2800" dirty="0" err="1" smtClean="0"/>
              <a:t>ticas</a:t>
            </a:r>
            <a:r>
              <a:rPr lang="it-IT" sz="2800" dirty="0" smtClean="0"/>
              <a:t> </a:t>
            </a:r>
            <a:r>
              <a:rPr lang="it-IT" sz="2800" dirty="0" err="1"/>
              <a:t>neoliberales</a:t>
            </a:r>
            <a:r>
              <a:rPr lang="it-IT" sz="2800" dirty="0"/>
              <a:t> y de </a:t>
            </a:r>
            <a:r>
              <a:rPr lang="it-IT" sz="2800" dirty="0" err="1"/>
              <a:t>ajuste</a:t>
            </a:r>
            <a:r>
              <a:rPr lang="it-IT" sz="2800" dirty="0"/>
              <a:t> </a:t>
            </a:r>
            <a:r>
              <a:rPr lang="it-IT" sz="2800" dirty="0" err="1"/>
              <a:t>estructural</a:t>
            </a:r>
            <a:r>
              <a:rPr lang="it-IT" sz="2800" dirty="0"/>
              <a:t> han </a:t>
            </a:r>
            <a:r>
              <a:rPr lang="it-IT" sz="2800" dirty="0" err="1"/>
              <a:t>reducido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recursos</a:t>
            </a:r>
            <a:r>
              <a:rPr lang="it-IT" sz="2800" dirty="0"/>
              <a:t> para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servicios</a:t>
            </a:r>
            <a:r>
              <a:rPr lang="it-IT" sz="2800" dirty="0"/>
              <a:t> de </a:t>
            </a:r>
            <a:r>
              <a:rPr lang="it-IT" sz="2800" dirty="0" err="1"/>
              <a:t>salud</a:t>
            </a:r>
            <a:r>
              <a:rPr lang="it-IT" sz="2800" dirty="0"/>
              <a:t> e </a:t>
            </a:r>
            <a:r>
              <a:rPr lang="it-IT" sz="2800" dirty="0" err="1"/>
              <a:t>introducido</a:t>
            </a:r>
            <a:r>
              <a:rPr lang="it-IT" sz="2800" dirty="0"/>
              <a:t> </a:t>
            </a:r>
            <a:r>
              <a:rPr lang="it-IT" sz="2800" dirty="0" err="1"/>
              <a:t>criterios</a:t>
            </a:r>
            <a:r>
              <a:rPr lang="it-IT" sz="2800" dirty="0"/>
              <a:t> de </a:t>
            </a:r>
            <a:r>
              <a:rPr lang="it-IT" sz="2800" dirty="0" err="1" smtClean="0"/>
              <a:t>mercantilizaci</a:t>
            </a:r>
            <a:r>
              <a:rPr lang="it-IT" sz="2800" dirty="0" err="1" smtClean="0">
                <a:solidFill>
                  <a:schemeClr val="dk1"/>
                </a:solidFill>
              </a:rPr>
              <a:t>ó</a:t>
            </a:r>
            <a:r>
              <a:rPr lang="it-IT" sz="2800" dirty="0" err="1" smtClean="0"/>
              <a:t>n</a:t>
            </a:r>
            <a:r>
              <a:rPr lang="it-IT" sz="2800" dirty="0" smtClean="0"/>
              <a:t> </a:t>
            </a:r>
            <a:r>
              <a:rPr lang="it-IT" sz="2800" dirty="0"/>
              <a:t>de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mismos</a:t>
            </a:r>
            <a:r>
              <a:rPr lang="it-IT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 smtClean="0"/>
              <a:t>Introducir</a:t>
            </a:r>
            <a:r>
              <a:rPr lang="it-IT" sz="2800" dirty="0" smtClean="0"/>
              <a:t> </a:t>
            </a:r>
            <a:r>
              <a:rPr lang="it-IT" sz="2800" dirty="0" err="1" smtClean="0"/>
              <a:t>criterios</a:t>
            </a:r>
            <a:r>
              <a:rPr lang="it-IT" sz="2800" dirty="0" smtClean="0"/>
              <a:t> </a:t>
            </a:r>
            <a:r>
              <a:rPr lang="it-IT" sz="2800" dirty="0" err="1" smtClean="0"/>
              <a:t>empresariales</a:t>
            </a:r>
            <a:r>
              <a:rPr lang="it-IT" sz="2800" dirty="0" smtClean="0"/>
              <a:t> en </a:t>
            </a:r>
            <a:r>
              <a:rPr lang="it-IT" sz="2800" dirty="0" err="1" smtClean="0"/>
              <a:t>los</a:t>
            </a:r>
            <a:r>
              <a:rPr lang="it-IT" sz="2800" dirty="0" smtClean="0"/>
              <a:t> </a:t>
            </a:r>
            <a:r>
              <a:rPr lang="it-IT" sz="2800" dirty="0" err="1" smtClean="0"/>
              <a:t>servicios</a:t>
            </a:r>
            <a:r>
              <a:rPr lang="it-IT" sz="2800" dirty="0" smtClean="0"/>
              <a:t> de </a:t>
            </a:r>
            <a:r>
              <a:rPr lang="it-IT" sz="2800" dirty="0" err="1" smtClean="0"/>
              <a:t>salud</a:t>
            </a:r>
            <a:r>
              <a:rPr lang="it-IT" sz="2800" dirty="0" smtClean="0"/>
              <a:t> </a:t>
            </a:r>
            <a:r>
              <a:rPr lang="it-IT" sz="2800" dirty="0" err="1" smtClean="0"/>
              <a:t>puede</a:t>
            </a:r>
            <a:r>
              <a:rPr lang="it-IT" sz="2800" dirty="0" smtClean="0"/>
              <a:t> </a:t>
            </a:r>
            <a:r>
              <a:rPr lang="it-IT" sz="2800" dirty="0" err="1" smtClean="0"/>
              <a:t>llevar</a:t>
            </a:r>
            <a:r>
              <a:rPr lang="it-IT" sz="2800" dirty="0" smtClean="0"/>
              <a:t> a un uso </a:t>
            </a:r>
            <a:r>
              <a:rPr lang="it-IT" sz="2800" dirty="0" err="1" smtClean="0"/>
              <a:t>eficiente</a:t>
            </a:r>
            <a:r>
              <a:rPr lang="it-IT" sz="2800" dirty="0" smtClean="0"/>
              <a:t> de </a:t>
            </a:r>
            <a:r>
              <a:rPr lang="it-IT" sz="2800" dirty="0" err="1" smtClean="0"/>
              <a:t>los</a:t>
            </a:r>
            <a:r>
              <a:rPr lang="it-IT" sz="2800" dirty="0" smtClean="0"/>
              <a:t> </a:t>
            </a:r>
            <a:r>
              <a:rPr lang="it-IT" sz="2800" dirty="0" err="1" smtClean="0"/>
              <a:t>recursos</a:t>
            </a:r>
            <a:r>
              <a:rPr lang="it-IT" sz="2800" dirty="0" smtClean="0"/>
              <a:t>. Covid-19 ha </a:t>
            </a:r>
            <a:r>
              <a:rPr lang="it-IT" sz="2800" dirty="0" err="1" smtClean="0"/>
              <a:t>evidenciado</a:t>
            </a:r>
            <a:r>
              <a:rPr lang="it-IT" sz="2800" dirty="0" smtClean="0"/>
              <a:t> </a:t>
            </a:r>
            <a:r>
              <a:rPr lang="it-IT" sz="2800" dirty="0" err="1" smtClean="0"/>
              <a:t>los</a:t>
            </a:r>
            <a:r>
              <a:rPr lang="it-IT" sz="2800" dirty="0"/>
              <a:t> </a:t>
            </a:r>
            <a:r>
              <a:rPr lang="it-IT" sz="2800" dirty="0" err="1" smtClean="0"/>
              <a:t>daños</a:t>
            </a:r>
            <a:r>
              <a:rPr lang="it-IT" sz="2800" dirty="0" smtClean="0"/>
              <a:t> </a:t>
            </a:r>
            <a:r>
              <a:rPr lang="it-IT" sz="2800" dirty="0" err="1" smtClean="0"/>
              <a:t>causados</a:t>
            </a:r>
            <a:r>
              <a:rPr lang="it-IT" sz="2800" dirty="0" smtClean="0"/>
              <a:t> por </a:t>
            </a:r>
            <a:r>
              <a:rPr lang="it-IT" sz="2800" dirty="0" err="1" smtClean="0"/>
              <a:t>el</a:t>
            </a:r>
            <a:r>
              <a:rPr lang="it-IT" sz="2800" dirty="0" smtClean="0"/>
              <a:t> </a:t>
            </a:r>
            <a:r>
              <a:rPr lang="it-IT" sz="2800" dirty="0" err="1" smtClean="0"/>
              <a:t>desbalance</a:t>
            </a:r>
            <a:r>
              <a:rPr lang="it-IT" sz="2800" dirty="0" smtClean="0"/>
              <a:t> </a:t>
            </a:r>
            <a:r>
              <a:rPr lang="it-IT" sz="2800" dirty="0" err="1" smtClean="0"/>
              <a:t>hacia</a:t>
            </a:r>
            <a:r>
              <a:rPr lang="it-IT" sz="2800" dirty="0" smtClean="0"/>
              <a:t> </a:t>
            </a:r>
            <a:r>
              <a:rPr lang="it-IT" sz="2800" dirty="0" err="1" smtClean="0"/>
              <a:t>los</a:t>
            </a:r>
            <a:r>
              <a:rPr lang="it-IT" sz="2800" dirty="0" smtClean="0"/>
              <a:t> </a:t>
            </a:r>
            <a:r>
              <a:rPr lang="it-IT" sz="2800" dirty="0" err="1" smtClean="0"/>
              <a:t>aspectos</a:t>
            </a:r>
            <a:r>
              <a:rPr lang="it-IT" sz="2800" dirty="0" smtClean="0"/>
              <a:t> </a:t>
            </a:r>
            <a:r>
              <a:rPr lang="it-IT" sz="2800" dirty="0" err="1" smtClean="0"/>
              <a:t>econ</a:t>
            </a:r>
            <a:r>
              <a:rPr lang="it-IT" sz="2800" dirty="0" err="1">
                <a:solidFill>
                  <a:schemeClr val="dk1"/>
                </a:solidFill>
              </a:rPr>
              <a:t>ó</a:t>
            </a:r>
            <a:r>
              <a:rPr lang="it-IT" sz="2800" dirty="0" err="1" smtClean="0"/>
              <a:t>micos</a:t>
            </a:r>
            <a:r>
              <a:rPr lang="it-IT" sz="2800" dirty="0" smtClean="0"/>
              <a:t>, </a:t>
            </a:r>
            <a:r>
              <a:rPr lang="it-IT" sz="2800" dirty="0" err="1" smtClean="0"/>
              <a:t>descuidando</a:t>
            </a:r>
            <a:r>
              <a:rPr lang="it-IT" sz="2800" dirty="0" smtClean="0"/>
              <a:t> la </a:t>
            </a:r>
            <a:r>
              <a:rPr lang="it-IT" sz="2800" dirty="0" err="1" smtClean="0"/>
              <a:t>protecci</a:t>
            </a:r>
            <a:r>
              <a:rPr lang="it-IT" sz="2800" dirty="0" err="1">
                <a:solidFill>
                  <a:schemeClr val="dk1"/>
                </a:solidFill>
              </a:rPr>
              <a:t>ó</a:t>
            </a:r>
            <a:r>
              <a:rPr lang="it-IT" sz="2800" dirty="0" err="1" smtClean="0"/>
              <a:t>n</a:t>
            </a:r>
            <a:r>
              <a:rPr lang="it-IT" sz="2800" dirty="0" smtClean="0"/>
              <a:t> de la </a:t>
            </a:r>
            <a:r>
              <a:rPr lang="it-IT" sz="2800" dirty="0" err="1" smtClean="0"/>
              <a:t>salud</a:t>
            </a:r>
            <a:r>
              <a:rPr lang="it-IT" sz="2800" dirty="0" smtClean="0"/>
              <a:t> y </a:t>
            </a:r>
            <a:r>
              <a:rPr lang="it-IT" sz="2800" dirty="0" err="1" smtClean="0"/>
              <a:t>el</a:t>
            </a:r>
            <a:r>
              <a:rPr lang="it-IT" sz="2800" dirty="0" smtClean="0"/>
              <a:t> </a:t>
            </a:r>
            <a:r>
              <a:rPr lang="it-IT" sz="2800" dirty="0" err="1" smtClean="0"/>
              <a:t>derecho</a:t>
            </a:r>
            <a:r>
              <a:rPr lang="it-IT" sz="2800" dirty="0" smtClean="0"/>
              <a:t> a la </a:t>
            </a:r>
            <a:r>
              <a:rPr lang="it-IT" sz="2800" dirty="0" err="1" smtClean="0"/>
              <a:t>salud</a:t>
            </a:r>
            <a:r>
              <a:rPr lang="it-IT" sz="2800" dirty="0" smtClean="0"/>
              <a:t>. </a:t>
            </a:r>
            <a:r>
              <a:rPr lang="it-IT" sz="2800" dirty="0" err="1" smtClean="0"/>
              <a:t>Hay</a:t>
            </a:r>
            <a:r>
              <a:rPr lang="it-IT" sz="2800" dirty="0" smtClean="0"/>
              <a:t> </a:t>
            </a:r>
            <a:r>
              <a:rPr lang="it-IT" sz="2800" dirty="0" err="1" smtClean="0"/>
              <a:t>que</a:t>
            </a:r>
            <a:r>
              <a:rPr lang="it-IT" sz="2800" dirty="0" smtClean="0"/>
              <a:t> </a:t>
            </a:r>
            <a:r>
              <a:rPr lang="it-IT" sz="2800" dirty="0" err="1" smtClean="0"/>
              <a:t>concebir</a:t>
            </a:r>
            <a:r>
              <a:rPr lang="it-IT" sz="2800" dirty="0" smtClean="0"/>
              <a:t> </a:t>
            </a:r>
            <a:r>
              <a:rPr lang="it-IT" sz="2800" dirty="0" err="1" smtClean="0"/>
              <a:t>el</a:t>
            </a:r>
            <a:r>
              <a:rPr lang="it-IT" sz="2800" dirty="0" smtClean="0"/>
              <a:t> </a:t>
            </a:r>
            <a:r>
              <a:rPr lang="it-IT" sz="2800" dirty="0" err="1" smtClean="0"/>
              <a:t>gasto</a:t>
            </a:r>
            <a:r>
              <a:rPr lang="it-IT" sz="2800" dirty="0" smtClean="0"/>
              <a:t> en </a:t>
            </a:r>
            <a:r>
              <a:rPr lang="it-IT" sz="2800" dirty="0" err="1" smtClean="0"/>
              <a:t>salud</a:t>
            </a:r>
            <a:r>
              <a:rPr lang="it-IT" sz="2800" dirty="0" smtClean="0"/>
              <a:t> </a:t>
            </a:r>
            <a:r>
              <a:rPr lang="it-IT" sz="2800" dirty="0" err="1" smtClean="0"/>
              <a:t>como</a:t>
            </a:r>
            <a:r>
              <a:rPr lang="it-IT" sz="2800" dirty="0" smtClean="0"/>
              <a:t> </a:t>
            </a:r>
            <a:r>
              <a:rPr lang="it-IT" sz="2800" dirty="0" err="1" smtClean="0"/>
              <a:t>inversi</a:t>
            </a:r>
            <a:r>
              <a:rPr lang="it-IT" sz="2800" dirty="0" err="1">
                <a:solidFill>
                  <a:schemeClr val="dk1"/>
                </a:solidFill>
              </a:rPr>
              <a:t>ó</a:t>
            </a:r>
            <a:r>
              <a:rPr lang="it-IT" sz="2800" dirty="0" err="1" smtClean="0"/>
              <a:t>n</a:t>
            </a:r>
            <a:r>
              <a:rPr lang="it-IT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La Lombardia ha </a:t>
            </a:r>
            <a:r>
              <a:rPr lang="it-IT" sz="2800" dirty="0" err="1" smtClean="0"/>
              <a:t>estructurado</a:t>
            </a:r>
            <a:r>
              <a:rPr lang="it-IT" sz="2800" dirty="0" smtClean="0"/>
              <a:t> su sistema de </a:t>
            </a:r>
            <a:r>
              <a:rPr lang="it-IT" sz="2800" dirty="0" err="1" smtClean="0"/>
              <a:t>salud</a:t>
            </a:r>
            <a:r>
              <a:rPr lang="it-IT" sz="2800" dirty="0" smtClean="0"/>
              <a:t> en </a:t>
            </a:r>
            <a:r>
              <a:rPr lang="it-IT" sz="2800" dirty="0" err="1" smtClean="0"/>
              <a:t>favor</a:t>
            </a:r>
            <a:r>
              <a:rPr lang="it-IT" sz="2800" dirty="0" smtClean="0"/>
              <a:t> del </a:t>
            </a:r>
            <a:r>
              <a:rPr lang="it-IT" sz="2800" dirty="0" err="1" smtClean="0"/>
              <a:t>privado</a:t>
            </a:r>
            <a:r>
              <a:rPr lang="it-IT" sz="2800" dirty="0" smtClean="0"/>
              <a:t> y </a:t>
            </a:r>
            <a:r>
              <a:rPr lang="it-IT" sz="2800" dirty="0" err="1" smtClean="0"/>
              <a:t>desmontando</a:t>
            </a:r>
            <a:r>
              <a:rPr lang="it-IT" sz="2800" dirty="0" smtClean="0"/>
              <a:t> la </a:t>
            </a:r>
            <a:r>
              <a:rPr lang="it-IT" sz="2800" dirty="0" err="1" smtClean="0"/>
              <a:t>salud</a:t>
            </a:r>
            <a:r>
              <a:rPr lang="it-IT" sz="2800" dirty="0" smtClean="0"/>
              <a:t> </a:t>
            </a:r>
            <a:r>
              <a:rPr lang="it-IT" sz="2800" dirty="0" err="1" smtClean="0"/>
              <a:t>publica</a:t>
            </a:r>
            <a:r>
              <a:rPr lang="it-IT" sz="2800" dirty="0" smtClean="0"/>
              <a:t> (LR 23/2015), </a:t>
            </a:r>
            <a:r>
              <a:rPr lang="it-IT" sz="2800" dirty="0" err="1" smtClean="0"/>
              <a:t>reduciendo</a:t>
            </a:r>
            <a:r>
              <a:rPr lang="it-IT" sz="2800" dirty="0" smtClean="0"/>
              <a:t> </a:t>
            </a:r>
            <a:r>
              <a:rPr lang="it-IT" sz="2800" dirty="0" err="1" smtClean="0"/>
              <a:t>el</a:t>
            </a:r>
            <a:r>
              <a:rPr lang="it-IT" sz="2800" dirty="0" smtClean="0"/>
              <a:t> numero de </a:t>
            </a:r>
            <a:r>
              <a:rPr lang="it-IT" sz="2800" dirty="0" err="1" smtClean="0"/>
              <a:t>departamentos</a:t>
            </a:r>
            <a:r>
              <a:rPr lang="it-IT" sz="2800" dirty="0" smtClean="0"/>
              <a:t> de </a:t>
            </a:r>
            <a:r>
              <a:rPr lang="it-IT" sz="2800" dirty="0" err="1" smtClean="0"/>
              <a:t>prevenci</a:t>
            </a:r>
            <a:r>
              <a:rPr lang="it-IT" sz="2800" dirty="0" err="1">
                <a:solidFill>
                  <a:schemeClr val="dk1"/>
                </a:solidFill>
              </a:rPr>
              <a:t>ó</a:t>
            </a:r>
            <a:r>
              <a:rPr lang="it-IT" sz="2800" dirty="0" err="1" smtClean="0"/>
              <a:t>n</a:t>
            </a:r>
            <a:r>
              <a:rPr lang="it-IT" sz="2800" dirty="0" smtClean="0"/>
              <a:t> y </a:t>
            </a:r>
            <a:r>
              <a:rPr lang="it-IT" sz="2800" dirty="0" err="1" smtClean="0"/>
              <a:t>substituyendo</a:t>
            </a:r>
            <a:r>
              <a:rPr lang="it-IT" sz="2800" dirty="0" smtClean="0"/>
              <a:t> </a:t>
            </a:r>
            <a:r>
              <a:rPr lang="it-IT" sz="2800" dirty="0" err="1" smtClean="0"/>
              <a:t>médicos</a:t>
            </a:r>
            <a:r>
              <a:rPr lang="it-IT" sz="2800" dirty="0" smtClean="0"/>
              <a:t> de </a:t>
            </a:r>
            <a:r>
              <a:rPr lang="it-IT" sz="2800" dirty="0" err="1" smtClean="0"/>
              <a:t>familia</a:t>
            </a:r>
            <a:r>
              <a:rPr lang="it-IT" sz="2800" dirty="0" smtClean="0"/>
              <a:t> por </a:t>
            </a:r>
            <a:r>
              <a:rPr lang="it-IT" sz="2800" dirty="0" err="1" smtClean="0"/>
              <a:t>gerentes</a:t>
            </a:r>
            <a:r>
              <a:rPr lang="it-IT" sz="2800" dirty="0" smtClean="0"/>
              <a:t> de </a:t>
            </a:r>
            <a:r>
              <a:rPr lang="it-IT" sz="2800" dirty="0" err="1" smtClean="0"/>
              <a:t>servicios</a:t>
            </a:r>
            <a:r>
              <a:rPr lang="it-IT" sz="2800" dirty="0" smtClean="0"/>
              <a:t> de </a:t>
            </a:r>
            <a:r>
              <a:rPr lang="it-IT" sz="2800" dirty="0" err="1" smtClean="0"/>
              <a:t>salud</a:t>
            </a:r>
            <a:r>
              <a:rPr lang="it-IT" sz="2800" dirty="0" smtClean="0"/>
              <a:t>). 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958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3. ATENCION TERRITORIAL VS HOSPITALARIA</a:t>
            </a:r>
            <a:endParaRPr lang="es-ES" sz="4200" b="1" dirty="0"/>
          </a:p>
        </p:txBody>
      </p:sp>
      <p:sp>
        <p:nvSpPr>
          <p:cNvPr id="11" name="Rettangolo 10"/>
          <p:cNvSpPr/>
          <p:nvPr/>
        </p:nvSpPr>
        <p:spPr>
          <a:xfrm>
            <a:off x="660401" y="1521722"/>
            <a:ext cx="106514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Los </a:t>
            </a:r>
            <a:r>
              <a:rPr lang="it-IT" sz="2800" dirty="0" err="1" smtClean="0"/>
              <a:t>sistemas</a:t>
            </a:r>
            <a:r>
              <a:rPr lang="it-IT" sz="2800" dirty="0" smtClean="0"/>
              <a:t> de </a:t>
            </a:r>
            <a:r>
              <a:rPr lang="it-IT" sz="2800" dirty="0" err="1" smtClean="0"/>
              <a:t>salud</a:t>
            </a:r>
            <a:r>
              <a:rPr lang="it-IT" sz="2800" dirty="0" smtClean="0"/>
              <a:t> </a:t>
            </a:r>
            <a:r>
              <a:rPr lang="it-IT" sz="2800" dirty="0" err="1" smtClean="0"/>
              <a:t>occidentales</a:t>
            </a:r>
            <a:r>
              <a:rPr lang="it-IT" sz="2800" dirty="0" smtClean="0"/>
              <a:t> </a:t>
            </a:r>
            <a:r>
              <a:rPr lang="it-IT" sz="2800" dirty="0" err="1" smtClean="0"/>
              <a:t>estan</a:t>
            </a:r>
            <a:r>
              <a:rPr lang="it-IT" sz="2800" dirty="0" smtClean="0"/>
              <a:t> </a:t>
            </a:r>
            <a:r>
              <a:rPr lang="it-IT" sz="2800" dirty="0" err="1" smtClean="0"/>
              <a:t>construidos</a:t>
            </a:r>
            <a:r>
              <a:rPr lang="it-IT" sz="2800" dirty="0" smtClean="0"/>
              <a:t> a partir del </a:t>
            </a:r>
            <a:r>
              <a:rPr lang="it-IT" sz="2800" dirty="0" err="1" smtClean="0"/>
              <a:t>concepto</a:t>
            </a:r>
            <a:r>
              <a:rPr lang="it-IT" sz="2800" dirty="0" smtClean="0"/>
              <a:t> de </a:t>
            </a:r>
            <a:r>
              <a:rPr lang="it-IT" sz="2800" b="1" dirty="0" err="1" smtClean="0"/>
              <a:t>atenci</a:t>
            </a:r>
            <a:r>
              <a:rPr lang="es-ES" sz="2800" b="1" dirty="0" smtClean="0"/>
              <a:t>ó</a:t>
            </a:r>
            <a:r>
              <a:rPr lang="it-IT" sz="2800" b="1" dirty="0" smtClean="0"/>
              <a:t>n </a:t>
            </a:r>
            <a:r>
              <a:rPr lang="it-IT" sz="2800" dirty="0" err="1" smtClean="0"/>
              <a:t>centrada</a:t>
            </a:r>
            <a:r>
              <a:rPr lang="it-IT" sz="2800" dirty="0" smtClean="0"/>
              <a:t> en </a:t>
            </a:r>
            <a:r>
              <a:rPr lang="it-IT" sz="2800" dirty="0" err="1" smtClean="0"/>
              <a:t>el</a:t>
            </a:r>
            <a:r>
              <a:rPr lang="it-IT" sz="2800" dirty="0" smtClean="0"/>
              <a:t> </a:t>
            </a:r>
            <a:r>
              <a:rPr lang="it-IT" sz="2800" b="1" dirty="0" err="1" smtClean="0"/>
              <a:t>paciente</a:t>
            </a:r>
            <a:r>
              <a:rPr lang="it-IT" sz="2800" dirty="0" smtClean="0"/>
              <a:t>, </a:t>
            </a:r>
            <a:r>
              <a:rPr lang="it-IT" sz="2800" dirty="0" err="1" smtClean="0"/>
              <a:t>mientras</a:t>
            </a:r>
            <a:r>
              <a:rPr lang="it-IT" sz="2800" dirty="0" smtClean="0"/>
              <a:t> </a:t>
            </a:r>
            <a:r>
              <a:rPr lang="it-IT" sz="2800" dirty="0" err="1" smtClean="0"/>
              <a:t>que</a:t>
            </a:r>
            <a:r>
              <a:rPr lang="it-IT" sz="2800" dirty="0" smtClean="0"/>
              <a:t> una epidemia </a:t>
            </a:r>
            <a:r>
              <a:rPr lang="it-IT" sz="2800" dirty="0" err="1" smtClean="0"/>
              <a:t>requiere</a:t>
            </a:r>
            <a:r>
              <a:rPr lang="it-IT" sz="2800" dirty="0" smtClean="0"/>
              <a:t> de un cambio de </a:t>
            </a:r>
            <a:r>
              <a:rPr lang="it-IT" sz="2800" dirty="0" err="1" smtClean="0"/>
              <a:t>perspectiva</a:t>
            </a:r>
            <a:r>
              <a:rPr lang="it-IT" sz="2800" dirty="0" smtClean="0"/>
              <a:t> </a:t>
            </a:r>
            <a:r>
              <a:rPr lang="it-IT" sz="2800" dirty="0" err="1" smtClean="0"/>
              <a:t>hacia</a:t>
            </a:r>
            <a:r>
              <a:rPr lang="it-IT" sz="2800" dirty="0" smtClean="0"/>
              <a:t> un </a:t>
            </a:r>
            <a:r>
              <a:rPr lang="it-IT" sz="2800" dirty="0" err="1" smtClean="0"/>
              <a:t>concepto</a:t>
            </a:r>
            <a:r>
              <a:rPr lang="it-IT" sz="2800" dirty="0" smtClean="0"/>
              <a:t> de </a:t>
            </a:r>
            <a:r>
              <a:rPr lang="it-IT" sz="2800" b="1" dirty="0" err="1" smtClean="0">
                <a:solidFill>
                  <a:schemeClr val="accent5">
                    <a:lumMod val="75000"/>
                  </a:schemeClr>
                </a:solidFill>
              </a:rPr>
              <a:t>atenci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ó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n </a:t>
            </a:r>
            <a:r>
              <a:rPr lang="it-IT" sz="2800" b="1" dirty="0" err="1" smtClean="0">
                <a:solidFill>
                  <a:schemeClr val="accent5">
                    <a:lumMod val="75000"/>
                  </a:schemeClr>
                </a:solidFill>
              </a:rPr>
              <a:t>centrada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 en la </a:t>
            </a:r>
            <a:r>
              <a:rPr lang="it-IT" sz="2800" b="1" dirty="0" err="1" smtClean="0">
                <a:solidFill>
                  <a:schemeClr val="accent5">
                    <a:lumMod val="75000"/>
                  </a:schemeClr>
                </a:solidFill>
              </a:rPr>
              <a:t>comunidad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dirty="0" smtClean="0"/>
              <a:t>(</a:t>
            </a:r>
            <a:r>
              <a:rPr lang="it-IT" sz="2800" dirty="0" smtClean="0"/>
              <a:t>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 smtClean="0"/>
              <a:t>Menos</a:t>
            </a:r>
            <a:r>
              <a:rPr lang="it-IT" sz="2800" dirty="0" smtClean="0"/>
              <a:t> </a:t>
            </a:r>
            <a:r>
              <a:rPr lang="it-IT" sz="2800" dirty="0" err="1" smtClean="0"/>
              <a:t>casos</a:t>
            </a:r>
            <a:r>
              <a:rPr lang="it-IT" sz="2800" dirty="0" smtClean="0"/>
              <a:t> y </a:t>
            </a:r>
            <a:r>
              <a:rPr lang="it-IT" sz="2800" dirty="0" err="1" smtClean="0"/>
              <a:t>decesos</a:t>
            </a:r>
            <a:r>
              <a:rPr lang="it-IT" sz="2800" dirty="0" smtClean="0"/>
              <a:t> por </a:t>
            </a:r>
            <a:r>
              <a:rPr lang="it-IT" sz="2800" dirty="0" err="1" smtClean="0"/>
              <a:t>Covid</a:t>
            </a:r>
            <a:r>
              <a:rPr lang="it-IT" sz="2800" dirty="0" smtClean="0"/>
              <a:t> se </a:t>
            </a:r>
            <a:r>
              <a:rPr lang="it-IT" sz="2800" dirty="0" err="1" smtClean="0"/>
              <a:t>reportan</a:t>
            </a:r>
            <a:r>
              <a:rPr lang="it-IT" sz="2800" dirty="0" smtClean="0"/>
              <a:t> en </a:t>
            </a:r>
            <a:r>
              <a:rPr lang="it-IT" sz="2800" dirty="0" err="1" smtClean="0"/>
              <a:t>los</a:t>
            </a:r>
            <a:r>
              <a:rPr lang="it-IT" sz="2800" dirty="0" smtClean="0"/>
              <a:t> </a:t>
            </a:r>
            <a:r>
              <a:rPr lang="it-IT" sz="2800" dirty="0" err="1" smtClean="0"/>
              <a:t>sistemas</a:t>
            </a:r>
            <a:r>
              <a:rPr lang="it-IT" sz="2800" dirty="0" smtClean="0"/>
              <a:t> de </a:t>
            </a:r>
            <a:r>
              <a:rPr lang="it-IT" sz="2800" dirty="0" err="1" smtClean="0"/>
              <a:t>salud</a:t>
            </a:r>
            <a:r>
              <a:rPr lang="it-IT" sz="2800" dirty="0" smtClean="0"/>
              <a:t> </a:t>
            </a:r>
            <a:r>
              <a:rPr lang="it-IT" sz="2800" dirty="0" err="1" smtClean="0"/>
              <a:t>que</a:t>
            </a:r>
            <a:r>
              <a:rPr lang="it-IT" sz="2800" dirty="0" smtClean="0"/>
              <a:t> </a:t>
            </a:r>
            <a:r>
              <a:rPr lang="it-IT" sz="2800" dirty="0" err="1" smtClean="0"/>
              <a:t>supieron</a:t>
            </a:r>
            <a:r>
              <a:rPr lang="it-IT" sz="2800" dirty="0" smtClean="0"/>
              <a:t> </a:t>
            </a:r>
            <a:r>
              <a:rPr lang="it-IT" sz="2800" dirty="0" err="1" smtClean="0"/>
              <a:t>garantizar</a:t>
            </a:r>
            <a:r>
              <a:rPr lang="it-IT" sz="2800" dirty="0" smtClean="0"/>
              <a:t> una </a:t>
            </a:r>
            <a:r>
              <a:rPr lang="it-IT" sz="2800" dirty="0" err="1" smtClean="0"/>
              <a:t>atenci</a:t>
            </a:r>
            <a:r>
              <a:rPr lang="es-ES" sz="2800" dirty="0" smtClean="0"/>
              <a:t>ó</a:t>
            </a:r>
            <a:r>
              <a:rPr lang="it-IT" sz="2800" dirty="0" smtClean="0"/>
              <a:t>n a </a:t>
            </a:r>
            <a:r>
              <a:rPr lang="it-IT" sz="2800" dirty="0" err="1" smtClean="0"/>
              <a:t>nivel</a:t>
            </a:r>
            <a:r>
              <a:rPr lang="it-IT" sz="2800" dirty="0" smtClean="0"/>
              <a:t> comunitario (2, 3).</a:t>
            </a:r>
          </a:p>
        </p:txBody>
      </p:sp>
      <p:sp>
        <p:nvSpPr>
          <p:cNvPr id="3" name="Rettangolo 2"/>
          <p:cNvSpPr/>
          <p:nvPr/>
        </p:nvSpPr>
        <p:spPr>
          <a:xfrm>
            <a:off x="739809" y="4511822"/>
            <a:ext cx="10572037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Nacoti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M, Ciocca A,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Giupponi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Brambillasca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Lussana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et al.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epicenter of the Covid19 pandemic and humanitarian crises in Italy: changing perspectives on preparation and mitigation. NEJM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2020; (published online March 21.)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https://catalyst.nejm.org/doi/full/10.1056/CAT.20.0080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Cossutta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F. Covid-19 in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Portogallo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dirty="0">
                <a:hlinkClick r:id="rId3"/>
              </a:rPr>
              <a:t>https://www.saluteinternazionale.info/2020/07/covid-19-in-portogallo</a:t>
            </a:r>
            <a:r>
              <a:rPr lang="es-ES" dirty="0" smtClean="0">
                <a:hlinkClick r:id="rId3"/>
              </a:rPr>
              <a:t>/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Andena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AM: Quando il territorio funziona. </a:t>
            </a:r>
            <a:r>
              <a:rPr lang="es-ES" dirty="0">
                <a:hlinkClick r:id="rId4"/>
              </a:rPr>
              <a:t>https://www.saluteinternazionale.info/2020/06/covid-19-quando-il-territorio-funziona/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 fontScale="90000"/>
          </a:bodyPr>
          <a:lstStyle/>
          <a:p>
            <a:r>
              <a:rPr lang="it-IT" sz="4200" b="1" dirty="0"/>
              <a:t>4</a:t>
            </a:r>
            <a:r>
              <a:rPr lang="it-IT" sz="4200" b="1" dirty="0" smtClean="0"/>
              <a:t>. FORMACION, COMUNICACION Y EMPODERAMIENTO</a:t>
            </a:r>
            <a:endParaRPr lang="es-ES" sz="4200" b="1" dirty="0"/>
          </a:p>
        </p:txBody>
      </p:sp>
      <p:sp>
        <p:nvSpPr>
          <p:cNvPr id="11" name="Rettangolo 10"/>
          <p:cNvSpPr/>
          <p:nvPr/>
        </p:nvSpPr>
        <p:spPr>
          <a:xfrm>
            <a:off x="660401" y="1521722"/>
            <a:ext cx="106933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La </a:t>
            </a:r>
            <a:r>
              <a:rPr lang="it-IT" sz="2800" b="1" dirty="0" err="1" smtClean="0">
                <a:solidFill>
                  <a:srgbClr val="002060"/>
                </a:solidFill>
              </a:rPr>
              <a:t>formación</a:t>
            </a:r>
            <a:r>
              <a:rPr lang="it-IT" sz="2800" dirty="0" smtClean="0"/>
              <a:t> del personal de </a:t>
            </a:r>
            <a:r>
              <a:rPr lang="it-IT" sz="2800" dirty="0" err="1" smtClean="0"/>
              <a:t>salud</a:t>
            </a:r>
            <a:r>
              <a:rPr lang="it-IT" sz="2800" dirty="0" smtClean="0"/>
              <a:t> </a:t>
            </a:r>
            <a:r>
              <a:rPr lang="it-IT" sz="2800" dirty="0" err="1" smtClean="0"/>
              <a:t>debe</a:t>
            </a:r>
            <a:r>
              <a:rPr lang="it-IT" sz="2800" dirty="0" smtClean="0"/>
              <a:t> tener un </a:t>
            </a:r>
            <a:r>
              <a:rPr lang="it-IT" sz="2800" b="1" dirty="0" err="1">
                <a:solidFill>
                  <a:srgbClr val="002060"/>
                </a:solidFill>
              </a:rPr>
              <a:t>enfoque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integral</a:t>
            </a:r>
            <a:r>
              <a:rPr lang="it-IT" sz="2800" dirty="0" smtClean="0"/>
              <a:t>: se </a:t>
            </a:r>
            <a:r>
              <a:rPr lang="it-IT" sz="2800" dirty="0" err="1" smtClean="0"/>
              <a:t>debe</a:t>
            </a:r>
            <a:r>
              <a:rPr lang="it-IT" sz="2800" dirty="0" smtClean="0"/>
              <a:t> </a:t>
            </a:r>
            <a:r>
              <a:rPr lang="it-IT" sz="2800" dirty="0" err="1" smtClean="0"/>
              <a:t>focalizar</a:t>
            </a:r>
            <a:r>
              <a:rPr lang="it-IT" sz="2800" dirty="0" smtClean="0"/>
              <a:t> no solamente en </a:t>
            </a:r>
            <a:r>
              <a:rPr lang="it-IT" sz="2800" dirty="0" err="1" smtClean="0"/>
              <a:t>los</a:t>
            </a:r>
            <a:r>
              <a:rPr lang="it-IT" sz="2800" dirty="0" smtClean="0"/>
              <a:t> </a:t>
            </a:r>
            <a:r>
              <a:rPr lang="it-IT" sz="2800" dirty="0" err="1" smtClean="0"/>
              <a:t>aspectos</a:t>
            </a:r>
            <a:r>
              <a:rPr lang="it-IT" sz="2800" dirty="0" smtClean="0"/>
              <a:t> </a:t>
            </a:r>
            <a:r>
              <a:rPr lang="it-IT" sz="2800" dirty="0" err="1" smtClean="0"/>
              <a:t>clinicos</a:t>
            </a:r>
            <a:r>
              <a:rPr lang="it-IT" sz="2800" dirty="0" smtClean="0"/>
              <a:t> de </a:t>
            </a:r>
            <a:r>
              <a:rPr lang="it-IT" sz="2800" dirty="0" err="1" smtClean="0"/>
              <a:t>las</a:t>
            </a:r>
            <a:r>
              <a:rPr lang="it-IT" sz="2800" dirty="0" smtClean="0"/>
              <a:t> </a:t>
            </a:r>
            <a:r>
              <a:rPr lang="it-IT" sz="2800" dirty="0" err="1" smtClean="0"/>
              <a:t>enfermedades</a:t>
            </a:r>
            <a:r>
              <a:rPr lang="it-IT" sz="2800" dirty="0" smtClean="0"/>
              <a:t>, sino </a:t>
            </a:r>
            <a:r>
              <a:rPr lang="it-IT" sz="2800" dirty="0" err="1" smtClean="0"/>
              <a:t>también</a:t>
            </a:r>
            <a:r>
              <a:rPr lang="it-IT" sz="2800" dirty="0" smtClean="0"/>
              <a:t> en la </a:t>
            </a:r>
            <a:r>
              <a:rPr lang="it-IT" sz="2800" dirty="0" err="1" smtClean="0"/>
              <a:t>organizacion</a:t>
            </a:r>
            <a:r>
              <a:rPr lang="it-IT" sz="2800" dirty="0" smtClean="0"/>
              <a:t> de </a:t>
            </a:r>
            <a:r>
              <a:rPr lang="it-IT" sz="2800" dirty="0" err="1" smtClean="0"/>
              <a:t>los</a:t>
            </a:r>
            <a:r>
              <a:rPr lang="it-IT" sz="2800" dirty="0" smtClean="0"/>
              <a:t> </a:t>
            </a:r>
            <a:r>
              <a:rPr lang="it-IT" sz="2800" dirty="0" err="1" smtClean="0"/>
              <a:t>servicios</a:t>
            </a:r>
            <a:r>
              <a:rPr lang="it-IT" sz="2800" dirty="0" smtClean="0"/>
              <a:t> de </a:t>
            </a:r>
            <a:r>
              <a:rPr lang="it-IT" sz="2800" dirty="0" err="1" smtClean="0"/>
              <a:t>salud</a:t>
            </a:r>
            <a:r>
              <a:rPr lang="it-IT" sz="2800" dirty="0"/>
              <a:t>,</a:t>
            </a:r>
            <a:r>
              <a:rPr lang="it-IT" sz="2800" dirty="0" smtClean="0"/>
              <a:t> en su integraci</a:t>
            </a:r>
            <a:r>
              <a:rPr lang="es-ES" sz="2800" dirty="0" smtClean="0"/>
              <a:t>ó</a:t>
            </a:r>
            <a:r>
              <a:rPr lang="it-IT" sz="2800" dirty="0" smtClean="0"/>
              <a:t>n </a:t>
            </a:r>
            <a:r>
              <a:rPr lang="it-IT" sz="2800" dirty="0" err="1" smtClean="0"/>
              <a:t>entre</a:t>
            </a:r>
            <a:r>
              <a:rPr lang="it-IT" sz="2800" dirty="0" smtClean="0"/>
              <a:t> </a:t>
            </a:r>
            <a:r>
              <a:rPr lang="it-IT" sz="2800" dirty="0" err="1" smtClean="0"/>
              <a:t>los</a:t>
            </a:r>
            <a:r>
              <a:rPr lang="it-IT" sz="2800" dirty="0" smtClean="0"/>
              <a:t> </a:t>
            </a:r>
            <a:r>
              <a:rPr lang="it-IT" sz="2800" dirty="0" err="1" smtClean="0"/>
              <a:t>distintos</a:t>
            </a:r>
            <a:r>
              <a:rPr lang="it-IT" sz="2800" dirty="0" smtClean="0"/>
              <a:t> </a:t>
            </a:r>
            <a:r>
              <a:rPr lang="it-IT" sz="2800" dirty="0" err="1" smtClean="0"/>
              <a:t>niveles</a:t>
            </a:r>
            <a:r>
              <a:rPr lang="it-IT" sz="2800" dirty="0" smtClean="0"/>
              <a:t> de </a:t>
            </a:r>
            <a:r>
              <a:rPr lang="it-IT" sz="2800" dirty="0" err="1" smtClean="0"/>
              <a:t>atenci</a:t>
            </a:r>
            <a:r>
              <a:rPr lang="es-ES" sz="2800" dirty="0" smtClean="0"/>
              <a:t>ó</a:t>
            </a:r>
            <a:r>
              <a:rPr lang="it-IT" sz="2800" dirty="0" smtClean="0"/>
              <a:t>n y en la </a:t>
            </a:r>
            <a:r>
              <a:rPr lang="it-IT" sz="2800" dirty="0" err="1" smtClean="0"/>
              <a:t>vigilancia</a:t>
            </a:r>
            <a:r>
              <a:rPr lang="it-IT" sz="2800" dirty="0" smtClean="0"/>
              <a:t> de </a:t>
            </a:r>
            <a:r>
              <a:rPr lang="it-IT" sz="2800" dirty="0" err="1" smtClean="0"/>
              <a:t>los</a:t>
            </a:r>
            <a:r>
              <a:rPr lang="it-IT" sz="2800" dirty="0" smtClean="0"/>
              <a:t> </a:t>
            </a:r>
            <a:r>
              <a:rPr lang="it-IT" sz="2800" dirty="0" err="1" smtClean="0"/>
              <a:t>factores</a:t>
            </a:r>
            <a:r>
              <a:rPr lang="it-IT" sz="2800" dirty="0" smtClean="0"/>
              <a:t> de </a:t>
            </a:r>
            <a:r>
              <a:rPr lang="it-IT" sz="2800" dirty="0" err="1" smtClean="0"/>
              <a:t>riesgo</a:t>
            </a:r>
            <a:r>
              <a:rPr lang="it-IT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Una </a:t>
            </a:r>
            <a:r>
              <a:rPr lang="it-IT" sz="2800" b="1" dirty="0" err="1" smtClean="0">
                <a:solidFill>
                  <a:srgbClr val="002060"/>
                </a:solidFill>
              </a:rPr>
              <a:t>comunicación</a:t>
            </a:r>
            <a:r>
              <a:rPr lang="it-IT" sz="2800" dirty="0" smtClean="0"/>
              <a:t> </a:t>
            </a:r>
            <a:r>
              <a:rPr lang="it-IT" sz="2800" dirty="0" err="1" smtClean="0"/>
              <a:t>clara</a:t>
            </a:r>
            <a:r>
              <a:rPr lang="it-IT" sz="2800" dirty="0" smtClean="0"/>
              <a:t> y </a:t>
            </a:r>
            <a:r>
              <a:rPr lang="it-IT" sz="2800" dirty="0" err="1" smtClean="0"/>
              <a:t>transparente</a:t>
            </a:r>
            <a:r>
              <a:rPr lang="it-IT" sz="2800" dirty="0" smtClean="0"/>
              <a:t> para la </a:t>
            </a:r>
            <a:r>
              <a:rPr lang="it-IT" sz="2800" dirty="0" err="1" smtClean="0"/>
              <a:t>poblaci</a:t>
            </a:r>
            <a:r>
              <a:rPr lang="es-ES" sz="2800" dirty="0" smtClean="0"/>
              <a:t>ó</a:t>
            </a:r>
            <a:r>
              <a:rPr lang="it-IT" sz="2800" dirty="0" smtClean="0"/>
              <a:t>n y </a:t>
            </a:r>
            <a:r>
              <a:rPr lang="it-IT" sz="2800" dirty="0" err="1" smtClean="0"/>
              <a:t>el</a:t>
            </a:r>
            <a:r>
              <a:rPr lang="it-IT" sz="2800" dirty="0" smtClean="0"/>
              <a:t> </a:t>
            </a:r>
            <a:r>
              <a:rPr lang="en-US" sz="2800" dirty="0" err="1"/>
              <a:t>empoderamiento</a:t>
            </a:r>
            <a:r>
              <a:rPr lang="en-US" sz="2800" dirty="0"/>
              <a:t> de la </a:t>
            </a:r>
            <a:r>
              <a:rPr lang="en-US" sz="2800" dirty="0" err="1" smtClean="0"/>
              <a:t>ciudadania</a:t>
            </a:r>
            <a:r>
              <a:rPr lang="en-US" sz="2800" dirty="0" smtClean="0"/>
              <a:t> son</a:t>
            </a:r>
            <a:r>
              <a:rPr lang="it-IT" sz="2800" dirty="0" smtClean="0"/>
              <a:t> </a:t>
            </a:r>
            <a:r>
              <a:rPr lang="it-IT" sz="2800" dirty="0" err="1" smtClean="0"/>
              <a:t>fundamentales</a:t>
            </a:r>
            <a:r>
              <a:rPr lang="it-IT" sz="2800" dirty="0" smtClean="0"/>
              <a:t> para la </a:t>
            </a:r>
            <a:r>
              <a:rPr lang="it-IT" sz="2800" dirty="0" err="1" smtClean="0"/>
              <a:t>adopci</a:t>
            </a:r>
            <a:r>
              <a:rPr lang="es-ES" sz="2800" dirty="0" smtClean="0"/>
              <a:t>ó</a:t>
            </a:r>
            <a:r>
              <a:rPr lang="it-IT" sz="2800" dirty="0" smtClean="0"/>
              <a:t>n de </a:t>
            </a:r>
            <a:r>
              <a:rPr lang="it-IT" sz="2800" dirty="0" err="1" smtClean="0"/>
              <a:t>comportamientos</a:t>
            </a:r>
            <a:r>
              <a:rPr lang="it-IT" sz="2800" dirty="0" smtClean="0"/>
              <a:t> </a:t>
            </a:r>
            <a:r>
              <a:rPr lang="it-IT" sz="2800" dirty="0" err="1" smtClean="0"/>
              <a:t>informados</a:t>
            </a:r>
            <a:r>
              <a:rPr lang="it-IT" sz="2800" dirty="0" smtClean="0"/>
              <a:t> y </a:t>
            </a:r>
            <a:r>
              <a:rPr lang="it-IT" sz="2800" dirty="0" err="1" smtClean="0"/>
              <a:t>conscientes</a:t>
            </a:r>
            <a:r>
              <a:rPr lang="it-IT" sz="2800" dirty="0" smtClean="0"/>
              <a:t> </a:t>
            </a:r>
            <a:r>
              <a:rPr lang="it-IT" sz="2800" dirty="0" err="1" smtClean="0"/>
              <a:t>sea</a:t>
            </a:r>
            <a:r>
              <a:rPr lang="it-IT" sz="2800" dirty="0" smtClean="0"/>
              <a:t> para </a:t>
            </a:r>
            <a:r>
              <a:rPr lang="it-IT" sz="2800" dirty="0" err="1"/>
              <a:t>medidas</a:t>
            </a:r>
            <a:r>
              <a:rPr lang="it-IT" sz="2800" dirty="0"/>
              <a:t> </a:t>
            </a:r>
            <a:r>
              <a:rPr lang="it-IT" sz="2800" dirty="0" smtClean="0"/>
              <a:t>de mitigaci</a:t>
            </a:r>
            <a:r>
              <a:rPr lang="es-ES" sz="2800" dirty="0" smtClean="0"/>
              <a:t>ó</a:t>
            </a:r>
            <a:r>
              <a:rPr lang="it-IT" sz="2800" dirty="0" smtClean="0"/>
              <a:t>n y </a:t>
            </a:r>
            <a:r>
              <a:rPr lang="it-IT" sz="2800" dirty="0" err="1" smtClean="0"/>
              <a:t>preventivas</a:t>
            </a:r>
            <a:r>
              <a:rPr lang="it-IT" sz="2800" dirty="0" smtClean="0"/>
              <a:t> de </a:t>
            </a:r>
            <a:r>
              <a:rPr lang="it-IT" sz="2800" dirty="0" err="1" smtClean="0"/>
              <a:t>epidemias</a:t>
            </a:r>
            <a:r>
              <a:rPr lang="it-IT" sz="2800" dirty="0" smtClean="0"/>
              <a:t> </a:t>
            </a:r>
            <a:r>
              <a:rPr lang="it-IT" sz="2800" dirty="0" err="1" smtClean="0"/>
              <a:t>que</a:t>
            </a:r>
            <a:r>
              <a:rPr lang="it-IT" sz="2800" dirty="0" smtClean="0"/>
              <a:t> para contrastar </a:t>
            </a:r>
            <a:r>
              <a:rPr lang="it-IT" sz="2800" i="1" dirty="0" err="1" smtClean="0"/>
              <a:t>fake</a:t>
            </a:r>
            <a:r>
              <a:rPr lang="it-IT" sz="2800" i="1" dirty="0" smtClean="0"/>
              <a:t> news</a:t>
            </a:r>
          </a:p>
        </p:txBody>
      </p:sp>
    </p:spTree>
    <p:extLst>
      <p:ext uri="{BB962C8B-B14F-4D97-AF65-F5344CB8AC3E}">
        <p14:creationId xmlns:p14="http://schemas.microsoft.com/office/powerpoint/2010/main" val="8332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800" b="1" dirty="0" smtClean="0"/>
              <a:t>5. TODO ESTA’ RELACIONADO</a:t>
            </a:r>
            <a:endParaRPr lang="es-ES" sz="3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4451" y="1636713"/>
            <a:ext cx="5736550" cy="196715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Derechos humanos</a:t>
            </a:r>
          </a:p>
          <a:p>
            <a:r>
              <a:rPr lang="it-IT" dirty="0" err="1" smtClean="0"/>
              <a:t>Determinantes</a:t>
            </a:r>
            <a:r>
              <a:rPr lang="it-IT" dirty="0" smtClean="0"/>
              <a:t> </a:t>
            </a:r>
            <a:r>
              <a:rPr lang="it-IT" dirty="0" err="1" smtClean="0"/>
              <a:t>sociales</a:t>
            </a:r>
            <a:r>
              <a:rPr lang="it-IT" dirty="0" smtClean="0"/>
              <a:t> de la </a:t>
            </a:r>
            <a:r>
              <a:rPr lang="it-IT" dirty="0" err="1" smtClean="0"/>
              <a:t>salud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Equidad</a:t>
            </a:r>
            <a:r>
              <a:rPr lang="it-IT" dirty="0" smtClean="0"/>
              <a:t> en </a:t>
            </a:r>
            <a:r>
              <a:rPr lang="it-IT" dirty="0" err="1" smtClean="0"/>
              <a:t>salud</a:t>
            </a:r>
            <a:r>
              <a:rPr lang="it-IT" dirty="0" smtClean="0"/>
              <a:t> y en </a:t>
            </a:r>
            <a:r>
              <a:rPr lang="it-IT" dirty="0" err="1" smtClean="0"/>
              <a:t>todas</a:t>
            </a:r>
            <a:r>
              <a:rPr lang="it-IT" dirty="0" smtClean="0"/>
              <a:t> </a:t>
            </a:r>
            <a:r>
              <a:rPr lang="it-IT" dirty="0" err="1" smtClean="0"/>
              <a:t>las</a:t>
            </a:r>
            <a:r>
              <a:rPr lang="it-IT" dirty="0" smtClean="0"/>
              <a:t> </a:t>
            </a:r>
            <a:r>
              <a:rPr lang="it-IT" dirty="0" err="1" smtClean="0"/>
              <a:t>politicas</a:t>
            </a:r>
            <a:endParaRPr lang="it-IT" dirty="0" smtClean="0"/>
          </a:p>
          <a:p>
            <a:r>
              <a:rPr lang="it-IT" dirty="0" err="1" smtClean="0"/>
              <a:t>Desarrollo</a:t>
            </a:r>
            <a:r>
              <a:rPr lang="it-IT" dirty="0" smtClean="0"/>
              <a:t> </a:t>
            </a:r>
            <a:r>
              <a:rPr lang="it-IT" dirty="0" err="1" smtClean="0"/>
              <a:t>sostenible</a:t>
            </a:r>
            <a:endParaRPr lang="es-ES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059" y="4023684"/>
            <a:ext cx="4013741" cy="22552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658" y="914399"/>
            <a:ext cx="2800507" cy="280050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4112584"/>
            <a:ext cx="2438400" cy="18764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039" y="4255166"/>
            <a:ext cx="3080073" cy="2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7686" y="1722755"/>
            <a:ext cx="10515600" cy="3571140"/>
          </a:xfrm>
        </p:spPr>
        <p:txBody>
          <a:bodyPr>
            <a:normAutofit lnSpcReduction="10000"/>
          </a:bodyPr>
          <a:lstStyle/>
          <a:p>
            <a:pPr lvl="1"/>
            <a:r>
              <a:rPr lang="it-IT" sz="2800" dirty="0"/>
              <a:t>Salir de la pandemia precisa </a:t>
            </a:r>
            <a:r>
              <a:rPr lang="it-IT" sz="2800" dirty="0" err="1"/>
              <a:t>el</a:t>
            </a:r>
            <a:r>
              <a:rPr lang="it-IT" sz="2800" dirty="0"/>
              <a:t> </a:t>
            </a:r>
            <a:r>
              <a:rPr lang="it-IT" sz="2800" dirty="0" err="1"/>
              <a:t>rigor</a:t>
            </a:r>
            <a:r>
              <a:rPr lang="it-IT" sz="2800" dirty="0"/>
              <a:t> </a:t>
            </a:r>
            <a:r>
              <a:rPr lang="it-IT" sz="2800" dirty="0" err="1"/>
              <a:t>cient</a:t>
            </a:r>
            <a:r>
              <a:rPr lang="es-ES" sz="2800" dirty="0"/>
              <a:t>í</a:t>
            </a:r>
            <a:r>
              <a:rPr lang="it-IT" sz="2800" dirty="0"/>
              <a:t>fico, </a:t>
            </a:r>
            <a:r>
              <a:rPr lang="it-IT" sz="2800" dirty="0" err="1"/>
              <a:t>el</a:t>
            </a:r>
            <a:r>
              <a:rPr lang="it-IT" sz="2800" dirty="0"/>
              <a:t> </a:t>
            </a:r>
            <a:r>
              <a:rPr lang="it-IT" sz="2800" dirty="0" err="1"/>
              <a:t>cuidado</a:t>
            </a:r>
            <a:r>
              <a:rPr lang="it-IT" sz="2800" dirty="0"/>
              <a:t> de la </a:t>
            </a:r>
            <a:r>
              <a:rPr lang="it-IT" sz="2800" dirty="0" err="1"/>
              <a:t>pol</a:t>
            </a:r>
            <a:r>
              <a:rPr lang="es-ES" sz="2800" dirty="0"/>
              <a:t>ítica y el espacio para diseñar una utopia y ampliar </a:t>
            </a:r>
            <a:r>
              <a:rPr lang="es-ES" sz="2800" dirty="0" smtClean="0"/>
              <a:t>derechos: los avances en ciencia y tecnología son muy importantes pero por sí solos no son suficientes para detener las epidemias. </a:t>
            </a:r>
            <a:endParaRPr lang="es-ES" sz="2800" dirty="0" smtClean="0"/>
          </a:p>
          <a:p>
            <a:pPr lvl="1"/>
            <a:endParaRPr lang="es-ES" sz="2800" dirty="0" smtClean="0"/>
          </a:p>
          <a:p>
            <a:pPr lvl="1"/>
            <a:r>
              <a:rPr lang="es-ES" sz="2800" dirty="0" smtClean="0"/>
              <a:t>El problema es social y la solución tiene que ser social, de acuerdo a un nuevo paradigma basado en </a:t>
            </a:r>
            <a:r>
              <a:rPr lang="es-ES" sz="2800" dirty="0"/>
              <a:t>la </a:t>
            </a:r>
            <a:r>
              <a:rPr lang="es-ES" sz="2800" dirty="0" smtClean="0"/>
              <a:t>ampliación de los derechos sociales, </a:t>
            </a:r>
            <a:r>
              <a:rPr lang="it-IT" sz="2800" dirty="0" smtClean="0"/>
              <a:t>la </a:t>
            </a:r>
            <a:r>
              <a:rPr lang="it-IT" sz="2800" dirty="0" err="1" smtClean="0"/>
              <a:t>sustentabilidad</a:t>
            </a:r>
            <a:r>
              <a:rPr lang="it-IT" sz="2800" dirty="0" smtClean="0"/>
              <a:t> </a:t>
            </a:r>
            <a:r>
              <a:rPr lang="it-IT" sz="2800" dirty="0" err="1" smtClean="0"/>
              <a:t>ambiental</a:t>
            </a:r>
            <a:r>
              <a:rPr lang="it-IT" sz="2800" dirty="0" smtClean="0"/>
              <a:t>, la </a:t>
            </a:r>
            <a:r>
              <a:rPr lang="it-IT" sz="2800" dirty="0" err="1" smtClean="0"/>
              <a:t>justicia</a:t>
            </a:r>
            <a:r>
              <a:rPr lang="it-IT" sz="2800" dirty="0" smtClean="0"/>
              <a:t> social y </a:t>
            </a:r>
            <a:r>
              <a:rPr lang="it-IT" sz="2800" dirty="0" err="1" smtClean="0"/>
              <a:t>el</a:t>
            </a:r>
            <a:r>
              <a:rPr lang="it-IT" sz="2800" dirty="0" smtClean="0"/>
              <a:t> </a:t>
            </a:r>
            <a:r>
              <a:rPr lang="it-IT" sz="2800" dirty="0" err="1" smtClean="0"/>
              <a:t>bienestar</a:t>
            </a:r>
            <a:r>
              <a:rPr lang="it-IT" sz="2800" dirty="0" smtClean="0"/>
              <a:t> </a:t>
            </a:r>
            <a:r>
              <a:rPr lang="it-IT" sz="2800" dirty="0" smtClean="0"/>
              <a:t>general (1, 2).</a:t>
            </a:r>
            <a:endParaRPr lang="it-IT" sz="28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38200" y="5476614"/>
            <a:ext cx="10515600" cy="97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400" smtClean="0"/>
              <a:t>1. Mendez F. Una pandemia, dos mitos y multiples desigualdades: la transformacion inminente. La Diaria. Uruguay. Abril 2020. </a:t>
            </a:r>
            <a:r>
              <a:rPr lang="es-ES" sz="1400" smtClean="0">
                <a:hlinkClick r:id="rId2"/>
              </a:rPr>
              <a:t>https://ladiaria.com.uy/articulo/2020/4/una-pandemia-dos-mitos-y-multiples-desigualdades-la-transformacion-inminente/</a:t>
            </a:r>
            <a:endParaRPr lang="es-ES" sz="14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400" smtClean="0"/>
              <a:t>2. Benach J. «</a:t>
            </a:r>
            <a:r>
              <a:rPr lang="es-ES" sz="1400" smtClean="0"/>
              <a:t>Hay que aprovechar esta pandemia para hacer un cambio social radical". Entrevista a Joan Benach. </a:t>
            </a:r>
            <a:r>
              <a:rPr lang="es-ES" sz="1400" smtClean="0">
                <a:hlinkClick r:id="rId3"/>
              </a:rPr>
              <a:t>https://www.sinpermiso.info/textos/hay-que-aprovechar-esta-pandemia-para-hacer-un-cambio-social-radical-entrevista-a-joan-benach</a:t>
            </a: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34637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LA TORMENTA PASE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2275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it-IT" sz="2800" i="1" dirty="0" err="1" smtClean="0"/>
              <a:t>Cuando</a:t>
            </a:r>
            <a:r>
              <a:rPr lang="it-IT" sz="2800" i="1" dirty="0" smtClean="0"/>
              <a:t> la tormenta pase,</a:t>
            </a:r>
          </a:p>
          <a:p>
            <a:pPr marL="457200" lvl="1" indent="0">
              <a:buNone/>
            </a:pPr>
            <a:r>
              <a:rPr lang="it-IT" sz="2800" i="1" dirty="0" smtClean="0"/>
              <a:t>Le </a:t>
            </a:r>
            <a:r>
              <a:rPr lang="it-IT" sz="2800" i="1" dirty="0" err="1" smtClean="0"/>
              <a:t>pido</a:t>
            </a:r>
            <a:r>
              <a:rPr lang="it-IT" sz="2800" i="1" dirty="0" smtClean="0"/>
              <a:t> a </a:t>
            </a:r>
            <a:r>
              <a:rPr lang="it-IT" sz="2800" i="1" dirty="0" err="1" smtClean="0"/>
              <a:t>Dios</a:t>
            </a:r>
            <a:r>
              <a:rPr lang="it-IT" sz="2800" i="1" dirty="0" smtClean="0"/>
              <a:t>, </a:t>
            </a:r>
            <a:r>
              <a:rPr lang="it-IT" sz="2800" i="1" dirty="0" err="1" smtClean="0"/>
              <a:t>apenado</a:t>
            </a:r>
            <a:r>
              <a:rPr lang="it-IT" sz="2800" i="1" dirty="0" smtClean="0"/>
              <a:t>,</a:t>
            </a:r>
          </a:p>
          <a:p>
            <a:pPr marL="457200" lvl="1" indent="0">
              <a:buNone/>
            </a:pPr>
            <a:r>
              <a:rPr lang="it-IT" sz="2800" i="1" dirty="0" err="1" smtClean="0"/>
              <a:t>Que</a:t>
            </a:r>
            <a:r>
              <a:rPr lang="it-IT" sz="2800" i="1" dirty="0" smtClean="0"/>
              <a:t> nos </a:t>
            </a:r>
            <a:r>
              <a:rPr lang="it-IT" sz="2800" i="1" dirty="0" err="1" smtClean="0"/>
              <a:t>devuelvas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mejores</a:t>
            </a:r>
            <a:endParaRPr lang="it-IT" sz="2800" i="1" dirty="0" smtClean="0"/>
          </a:p>
          <a:p>
            <a:pPr marL="457200" lvl="1" indent="0">
              <a:buNone/>
            </a:pPr>
            <a:r>
              <a:rPr lang="it-IT" sz="2800" i="1" dirty="0" smtClean="0"/>
              <a:t>Como nos </a:t>
            </a:r>
            <a:r>
              <a:rPr lang="it-IT" sz="2800" i="1" dirty="0" err="1" smtClean="0"/>
              <a:t>habías</a:t>
            </a:r>
            <a:r>
              <a:rPr lang="it-IT" sz="2800" i="1" dirty="0"/>
              <a:t> </a:t>
            </a:r>
            <a:r>
              <a:rPr lang="it-IT" sz="2800" i="1" dirty="0" err="1"/>
              <a:t>soñado</a:t>
            </a:r>
            <a:endParaRPr lang="it-IT" sz="2800" i="1" dirty="0"/>
          </a:p>
          <a:p>
            <a:pPr marL="457200" lvl="1" indent="0">
              <a:buNone/>
            </a:pPr>
            <a:endParaRPr lang="it-IT" sz="2800" dirty="0"/>
          </a:p>
          <a:p>
            <a:pPr marL="457200" lvl="1" indent="0">
              <a:buNone/>
            </a:pPr>
            <a:r>
              <a:rPr lang="it-IT" sz="2800" dirty="0" smtClean="0"/>
              <a:t>M. Benedetti</a:t>
            </a:r>
          </a:p>
          <a:p>
            <a:pPr marL="457200" lvl="1" indent="0">
              <a:buNone/>
            </a:pPr>
            <a:endParaRPr lang="it-IT" sz="2800" dirty="0"/>
          </a:p>
          <a:p>
            <a:pPr marL="457200" lvl="1" indent="0">
              <a:buNone/>
            </a:pPr>
            <a:endParaRPr lang="it-IT" sz="2800" dirty="0" smtClean="0"/>
          </a:p>
          <a:p>
            <a:pPr marL="457200" lvl="1" indent="0" algn="r">
              <a:buNone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GRACIAS POR SU 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ATENCION!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67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PRINCIPALES MEDIDAS NACIONALES</a:t>
            </a:r>
            <a:endParaRPr lang="es-E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5 de </a:t>
            </a:r>
            <a:r>
              <a:rPr lang="it-IT" dirty="0" err="1" smtClean="0"/>
              <a:t>febrero</a:t>
            </a:r>
            <a:r>
              <a:rPr lang="it-IT" dirty="0" smtClean="0"/>
              <a:t>: </a:t>
            </a:r>
            <a:r>
              <a:rPr lang="it-IT" dirty="0" err="1" smtClean="0"/>
              <a:t>institución</a:t>
            </a:r>
            <a:r>
              <a:rPr lang="it-IT" dirty="0" smtClean="0"/>
              <a:t> del Comitato </a:t>
            </a:r>
            <a:r>
              <a:rPr lang="it-IT" dirty="0" err="1" smtClean="0"/>
              <a:t>Técnico-cient</a:t>
            </a:r>
            <a:r>
              <a:rPr lang="it-IT" dirty="0" err="1"/>
              <a:t>í</a:t>
            </a:r>
            <a:r>
              <a:rPr lang="it-IT" dirty="0" err="1" smtClean="0"/>
              <a:t>fico</a:t>
            </a:r>
            <a:r>
              <a:rPr lang="it-IT" dirty="0" smtClean="0"/>
              <a:t> (</a:t>
            </a:r>
            <a:r>
              <a:rPr lang="it-IT" dirty="0" err="1" smtClean="0"/>
              <a:t>Orden</a:t>
            </a:r>
            <a:r>
              <a:rPr lang="it-IT" dirty="0" smtClean="0"/>
              <a:t> del </a:t>
            </a:r>
            <a:r>
              <a:rPr lang="it-IT" dirty="0" err="1" smtClean="0"/>
              <a:t>jefe</a:t>
            </a:r>
            <a:r>
              <a:rPr lang="it-IT" dirty="0" smtClean="0"/>
              <a:t> del </a:t>
            </a:r>
            <a:r>
              <a:rPr lang="it-IT" dirty="0" err="1" smtClean="0"/>
              <a:t>Departamento</a:t>
            </a:r>
            <a:r>
              <a:rPr lang="it-IT" dirty="0" smtClean="0"/>
              <a:t> de </a:t>
            </a:r>
            <a:r>
              <a:rPr lang="it-IT" dirty="0" err="1" smtClean="0"/>
              <a:t>Protección</a:t>
            </a:r>
            <a:r>
              <a:rPr lang="it-IT" dirty="0" smtClean="0"/>
              <a:t> </a:t>
            </a:r>
            <a:r>
              <a:rPr lang="it-IT" dirty="0" err="1" smtClean="0"/>
              <a:t>Civil</a:t>
            </a:r>
            <a:r>
              <a:rPr lang="it-IT" dirty="0" smtClean="0"/>
              <a:t>) para </a:t>
            </a:r>
            <a:r>
              <a:rPr lang="it-IT" dirty="0" err="1" smtClean="0"/>
              <a:t>asesorar</a:t>
            </a:r>
            <a:r>
              <a:rPr lang="it-IT" dirty="0" smtClean="0"/>
              <a:t>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Gobieno</a:t>
            </a:r>
            <a:r>
              <a:rPr lang="it-IT" dirty="0" smtClean="0"/>
              <a:t> en </a:t>
            </a:r>
            <a:r>
              <a:rPr lang="it-IT" dirty="0" err="1" smtClean="0"/>
              <a:t>las</a:t>
            </a:r>
            <a:r>
              <a:rPr lang="it-IT" dirty="0" smtClean="0"/>
              <a:t> </a:t>
            </a:r>
            <a:r>
              <a:rPr lang="it-IT" dirty="0" err="1" smtClean="0"/>
              <a:t>medidas</a:t>
            </a:r>
            <a:r>
              <a:rPr lang="it-IT" dirty="0" smtClean="0"/>
              <a:t> a tomar </a:t>
            </a:r>
          </a:p>
          <a:p>
            <a:r>
              <a:rPr lang="it-IT" dirty="0"/>
              <a:t>DPCM </a:t>
            </a:r>
            <a:r>
              <a:rPr lang="it-IT" dirty="0" smtClean="0"/>
              <a:t>23 de </a:t>
            </a:r>
            <a:r>
              <a:rPr lang="it-IT" dirty="0" err="1" smtClean="0"/>
              <a:t>febrero</a:t>
            </a:r>
            <a:r>
              <a:rPr lang="it-IT" dirty="0" smtClean="0"/>
              <a:t>: </a:t>
            </a:r>
            <a:r>
              <a:rPr lang="it-IT" dirty="0" err="1" smtClean="0"/>
              <a:t>limitaciones</a:t>
            </a:r>
            <a:r>
              <a:rPr lang="it-IT" dirty="0" smtClean="0"/>
              <a:t> </a:t>
            </a:r>
            <a:r>
              <a:rPr lang="it-IT" dirty="0" err="1" smtClean="0"/>
              <a:t>mobilidad</a:t>
            </a:r>
            <a:r>
              <a:rPr lang="it-IT" dirty="0" smtClean="0"/>
              <a:t> en </a:t>
            </a:r>
            <a:r>
              <a:rPr lang="it-IT" dirty="0" err="1" smtClean="0"/>
              <a:t>municipalidades</a:t>
            </a:r>
            <a:r>
              <a:rPr lang="it-IT" dirty="0" smtClean="0"/>
              <a:t> con </a:t>
            </a:r>
            <a:r>
              <a:rPr lang="it-IT" dirty="0" err="1" smtClean="0"/>
              <a:t>brotes</a:t>
            </a:r>
            <a:endParaRPr lang="it-IT" dirty="0"/>
          </a:p>
          <a:p>
            <a:r>
              <a:rPr lang="it-IT" dirty="0" smtClean="0"/>
              <a:t>DPCM 9 de marzo: </a:t>
            </a:r>
            <a:r>
              <a:rPr lang="it-IT" dirty="0" err="1" smtClean="0"/>
              <a:t>lockdown</a:t>
            </a:r>
            <a:r>
              <a:rPr lang="it-IT" dirty="0" smtClean="0"/>
              <a:t> </a:t>
            </a:r>
            <a:r>
              <a:rPr lang="it-IT" dirty="0" err="1" smtClean="0"/>
              <a:t>nacional</a:t>
            </a:r>
            <a:r>
              <a:rPr lang="it-IT" dirty="0" smtClean="0"/>
              <a:t> (</a:t>
            </a:r>
            <a:r>
              <a:rPr lang="es-ES" dirty="0"/>
              <a:t>#</a:t>
            </a:r>
            <a:r>
              <a:rPr lang="es-ES" dirty="0" smtClean="0"/>
              <a:t>Iorestoacasa)</a:t>
            </a:r>
          </a:p>
          <a:p>
            <a:r>
              <a:rPr lang="it-IT" dirty="0" smtClean="0"/>
              <a:t>DPCM 10 de </a:t>
            </a:r>
            <a:r>
              <a:rPr lang="it-IT" dirty="0" err="1" smtClean="0"/>
              <a:t>abril</a:t>
            </a:r>
            <a:r>
              <a:rPr lang="it-IT" dirty="0" smtClean="0"/>
              <a:t>: </a:t>
            </a:r>
            <a:r>
              <a:rPr lang="it-IT" dirty="0" err="1" smtClean="0"/>
              <a:t>prorroga</a:t>
            </a:r>
            <a:r>
              <a:rPr lang="it-IT" dirty="0" smtClean="0"/>
              <a:t> del </a:t>
            </a:r>
            <a:r>
              <a:rPr lang="it-IT" dirty="0" err="1" smtClean="0"/>
              <a:t>lockdown</a:t>
            </a:r>
            <a:r>
              <a:rPr lang="it-IT" dirty="0" smtClean="0"/>
              <a:t> </a:t>
            </a:r>
            <a:r>
              <a:rPr lang="it-IT" dirty="0" err="1" smtClean="0"/>
              <a:t>hasta</a:t>
            </a:r>
            <a:r>
              <a:rPr lang="it-IT" dirty="0" smtClean="0"/>
              <a:t> </a:t>
            </a:r>
            <a:r>
              <a:rPr lang="it-IT" dirty="0" err="1" smtClean="0"/>
              <a:t>el</a:t>
            </a:r>
            <a:r>
              <a:rPr lang="it-IT" dirty="0" smtClean="0"/>
              <a:t> 3 de </a:t>
            </a:r>
            <a:r>
              <a:rPr lang="it-IT" dirty="0" err="1" smtClean="0"/>
              <a:t>mayo</a:t>
            </a:r>
            <a:endParaRPr lang="it-IT" dirty="0" smtClean="0"/>
          </a:p>
          <a:p>
            <a:r>
              <a:rPr lang="it-IT" dirty="0" smtClean="0"/>
              <a:t>DPCM 26 de </a:t>
            </a:r>
            <a:r>
              <a:rPr lang="it-IT" dirty="0" err="1" smtClean="0"/>
              <a:t>abril</a:t>
            </a:r>
            <a:r>
              <a:rPr lang="it-IT" dirty="0" smtClean="0"/>
              <a:t>: </a:t>
            </a:r>
            <a:r>
              <a:rPr lang="it-IT" dirty="0" err="1" smtClean="0"/>
              <a:t>medidas</a:t>
            </a:r>
            <a:r>
              <a:rPr lang="it-IT" dirty="0" smtClean="0"/>
              <a:t> a tomar para la fase 2</a:t>
            </a:r>
          </a:p>
        </p:txBody>
      </p:sp>
    </p:spTree>
    <p:extLst>
      <p:ext uri="{BB962C8B-B14F-4D97-AF65-F5344CB8AC3E}">
        <p14:creationId xmlns:p14="http://schemas.microsoft.com/office/powerpoint/2010/main" val="31717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PRINCIPALES MEDIDAS LEGISLATIVAS NACIONALES</a:t>
            </a:r>
            <a:endParaRPr lang="es-ES" sz="4200" b="1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20544" t="30621" r="26437" b="7582"/>
          <a:stretch/>
        </p:blipFill>
        <p:spPr bwMode="auto">
          <a:xfrm>
            <a:off x="457200" y="1242874"/>
            <a:ext cx="6161131" cy="5401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/>
          <p:nvPr/>
        </p:nvPicPr>
        <p:blipFill rotWithShape="1">
          <a:blip r:embed="rId3"/>
          <a:srcRect l="21581" t="37078" r="27890" b="20679"/>
          <a:stretch/>
        </p:blipFill>
        <p:spPr bwMode="auto">
          <a:xfrm>
            <a:off x="6908800" y="1334086"/>
            <a:ext cx="4845231" cy="4250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982255" y="5736595"/>
            <a:ext cx="454095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Cicchetti A. et al. Analisi dei modelli organizzativi di risposta al Covid-19. Focus su Lombardia, Veneto, Emilia-Romagna, Piemonte e Lazio. </a:t>
            </a:r>
            <a:r>
              <a:rPr lang="it-IT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Instant</a:t>
            </a:r>
            <a:r>
              <a:rPr lang="it-IT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REPORT#2: 8 Aprile 2020. ALTEMS. Università Cattolica del Sacro Cuore.</a:t>
            </a:r>
            <a:r>
              <a:rPr lang="it-IT" sz="1200" dirty="0">
                <a:latin typeface="Calibri-Light"/>
                <a:ea typeface="Calibri" panose="020F0502020204030204" pitchFamily="34" charset="0"/>
                <a:cs typeface="Calibri-Light"/>
              </a:rPr>
              <a:t> </a:t>
            </a:r>
            <a:r>
              <a:rPr lang="es-ES" sz="10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https://altems.unicatt.it/altems-ALTEMS-COVID19_IstantReport2-report.pdf</a:t>
            </a:r>
            <a:endParaRPr lang="es-E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INDICACIONES CLINICO-ORGANIZATIVAS</a:t>
            </a:r>
            <a:endParaRPr lang="es-ES" sz="4200" b="1" dirty="0"/>
          </a:p>
        </p:txBody>
      </p:sp>
      <p:sp>
        <p:nvSpPr>
          <p:cNvPr id="8" name="Rettangolo 7"/>
          <p:cNvSpPr/>
          <p:nvPr/>
        </p:nvSpPr>
        <p:spPr>
          <a:xfrm>
            <a:off x="539826" y="6265409"/>
            <a:ext cx="11093985" cy="46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Cicchetti A. et al. Analisi dei modelli organizzativi di risposta al Covid-19. Focus su Lombardia, Veneto, Emilia-Romagna, Piemonte e Lazio. </a:t>
            </a:r>
            <a:r>
              <a:rPr lang="it-IT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Instant</a:t>
            </a:r>
            <a:r>
              <a:rPr lang="it-IT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REPORT#2: 8 Aprile 2020. ALTEMS. Università Cattolica del Sacro Cuore.</a:t>
            </a:r>
            <a:r>
              <a:rPr lang="it-IT" sz="1200" dirty="0">
                <a:latin typeface="Calibri-Light"/>
                <a:ea typeface="Calibri" panose="020F0502020204030204" pitchFamily="34" charset="0"/>
                <a:cs typeface="Calibri-Light"/>
              </a:rPr>
              <a:t> </a:t>
            </a:r>
            <a:r>
              <a:rPr lang="es-ES" sz="10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https://altems.unicatt.it/altems-ALTEMS-COVID19_IstantReport2-report.pdf</a:t>
            </a:r>
            <a:endParaRPr lang="es-E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3"/>
          <a:srcRect l="16601" t="21029" r="21664" b="6659"/>
          <a:stretch/>
        </p:blipFill>
        <p:spPr bwMode="auto">
          <a:xfrm>
            <a:off x="1872867" y="1112704"/>
            <a:ext cx="8282579" cy="5045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3316" y="297984"/>
            <a:ext cx="10515600" cy="1060493"/>
          </a:xfrm>
        </p:spPr>
        <p:txBody>
          <a:bodyPr/>
          <a:lstStyle/>
          <a:p>
            <a:r>
              <a:rPr lang="it-IT" b="1" dirty="0" smtClean="0"/>
              <a:t>RESPUESTA A NIVEL NACIONAL</a:t>
            </a:r>
            <a:endParaRPr lang="es-E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623899"/>
              </p:ext>
            </p:extLst>
          </p:nvPr>
        </p:nvGraphicFramePr>
        <p:xfrm>
          <a:off x="210067" y="1358477"/>
          <a:ext cx="11722099" cy="475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728">
                  <a:extLst>
                    <a:ext uri="{9D8B030D-6E8A-4147-A177-3AD203B41FA5}">
                      <a16:colId xmlns:a16="http://schemas.microsoft.com/office/drawing/2014/main" val="3752397155"/>
                    </a:ext>
                  </a:extLst>
                </a:gridCol>
                <a:gridCol w="1743886">
                  <a:extLst>
                    <a:ext uri="{9D8B030D-6E8A-4147-A177-3AD203B41FA5}">
                      <a16:colId xmlns:a16="http://schemas.microsoft.com/office/drawing/2014/main" val="1594793156"/>
                    </a:ext>
                  </a:extLst>
                </a:gridCol>
                <a:gridCol w="1870232">
                  <a:extLst>
                    <a:ext uri="{9D8B030D-6E8A-4147-A177-3AD203B41FA5}">
                      <a16:colId xmlns:a16="http://schemas.microsoft.com/office/drawing/2014/main" val="315384058"/>
                    </a:ext>
                  </a:extLst>
                </a:gridCol>
                <a:gridCol w="2819710">
                  <a:extLst>
                    <a:ext uri="{9D8B030D-6E8A-4147-A177-3AD203B41FA5}">
                      <a16:colId xmlns:a16="http://schemas.microsoft.com/office/drawing/2014/main" val="697165584"/>
                    </a:ext>
                  </a:extLst>
                </a:gridCol>
                <a:gridCol w="1694355">
                  <a:extLst>
                    <a:ext uri="{9D8B030D-6E8A-4147-A177-3AD203B41FA5}">
                      <a16:colId xmlns:a16="http://schemas.microsoft.com/office/drawing/2014/main" val="1612576451"/>
                    </a:ext>
                  </a:extLst>
                </a:gridCol>
                <a:gridCol w="2600188">
                  <a:extLst>
                    <a:ext uri="{9D8B030D-6E8A-4147-A177-3AD203B41FA5}">
                      <a16:colId xmlns:a16="http://schemas.microsoft.com/office/drawing/2014/main" val="646442312"/>
                    </a:ext>
                  </a:extLst>
                </a:gridCol>
              </a:tblGrid>
              <a:tr h="116230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NIVEL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SINTESIS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ATENCION HOSPITALARIA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ATENCION DOMICILIARIA</a:t>
                      </a:r>
                      <a:endParaRPr lang="es-E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ATENCION INTERMEDIA</a:t>
                      </a:r>
                      <a:endParaRPr lang="es-E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/>
                        <a:t>ESTRATEGIAS Y BUSQUEDA CONTAGIOS</a:t>
                      </a:r>
                      <a:endParaRPr lang="es-E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312138"/>
                  </a:ext>
                </a:extLst>
              </a:tr>
              <a:tr h="3256600">
                <a:tc>
                  <a:txBody>
                    <a:bodyPr/>
                    <a:lstStyle/>
                    <a:p>
                      <a:pPr algn="ctr"/>
                      <a:r>
                        <a:rPr lang="it-IT" sz="2300" dirty="0" err="1" smtClean="0"/>
                        <a:t>Nacional</a:t>
                      </a:r>
                      <a:endParaRPr lang="es-ES" sz="23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it-IT" sz="2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</a:t>
                      </a:r>
                      <a:r>
                        <a:rPr lang="it-IT" sz="2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</a:t>
                      </a:r>
                      <a:r>
                        <a:rPr lang="it-IT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it-IT" sz="2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it-IT" sz="2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it-IT" sz="2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</a:t>
                      </a:r>
                      <a:r>
                        <a:rPr lang="it-IT" sz="2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hospitalaria</a:t>
                      </a:r>
                      <a:r>
                        <a:rPr lang="it-IT" sz="2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it-IT" sz="2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territorial</a:t>
                      </a:r>
                      <a:r>
                        <a:rPr lang="it-IT" sz="2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de </a:t>
                      </a:r>
                      <a:r>
                        <a:rPr lang="it-IT" sz="2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lang="it-IT" sz="2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relativas</a:t>
                      </a:r>
                      <a:r>
                        <a:rPr lang="it-IT" sz="2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dotaciones</a:t>
                      </a:r>
                      <a:endParaRPr lang="es-E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300" dirty="0" err="1" smtClean="0"/>
                        <a:t>Ampliación</a:t>
                      </a:r>
                      <a:r>
                        <a:rPr lang="it-IT" sz="2300" dirty="0" smtClean="0"/>
                        <a:t> de UCI (50%) </a:t>
                      </a:r>
                    </a:p>
                    <a:p>
                      <a:r>
                        <a:rPr lang="es-ES" sz="2300" dirty="0" smtClean="0"/>
                        <a:t>Búsqueda de nuevas estructuras </a:t>
                      </a:r>
                    </a:p>
                    <a:p>
                      <a:r>
                        <a:rPr lang="it-IT" sz="2300" dirty="0" smtClean="0"/>
                        <a:t>(</a:t>
                      </a:r>
                      <a:r>
                        <a:rPr lang="it-IT" sz="2300" dirty="0" err="1" smtClean="0"/>
                        <a:t>Covid</a:t>
                      </a:r>
                      <a:r>
                        <a:rPr lang="it-IT" sz="2300" dirty="0" smtClean="0"/>
                        <a:t> Hospital)</a:t>
                      </a:r>
                    </a:p>
                    <a:p>
                      <a:r>
                        <a:rPr lang="it-IT" sz="2300" dirty="0" smtClean="0"/>
                        <a:t>Aumento </a:t>
                      </a:r>
                      <a:r>
                        <a:rPr lang="it-IT" sz="2300" dirty="0" err="1" smtClean="0"/>
                        <a:t>camas</a:t>
                      </a:r>
                      <a:r>
                        <a:rPr lang="it-IT" sz="2300" dirty="0" smtClean="0"/>
                        <a:t> </a:t>
                      </a:r>
                      <a:r>
                        <a:rPr lang="it-IT" sz="2300" dirty="0" err="1" smtClean="0"/>
                        <a:t>hospitalarias</a:t>
                      </a:r>
                      <a:r>
                        <a:rPr lang="it-IT" sz="2300" dirty="0" smtClean="0"/>
                        <a:t> </a:t>
                      </a:r>
                      <a:endParaRPr lang="es-E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300" dirty="0" err="1" smtClean="0"/>
                        <a:t>Instituci</a:t>
                      </a:r>
                      <a:r>
                        <a:rPr lang="es-ES" sz="2300" dirty="0" smtClean="0"/>
                        <a:t>ó</a:t>
                      </a:r>
                      <a:r>
                        <a:rPr lang="it-IT" sz="2300" dirty="0" smtClean="0"/>
                        <a:t>n de USCA (</a:t>
                      </a:r>
                      <a:r>
                        <a:rPr lang="it-IT" sz="2300" dirty="0" err="1" smtClean="0"/>
                        <a:t>Unidad</a:t>
                      </a:r>
                      <a:r>
                        <a:rPr lang="it-IT" sz="2300" baseline="0" dirty="0" smtClean="0"/>
                        <a:t> </a:t>
                      </a:r>
                      <a:r>
                        <a:rPr lang="it-IT" sz="2300" baseline="0" dirty="0" err="1" smtClean="0"/>
                        <a:t>Especial</a:t>
                      </a:r>
                      <a:r>
                        <a:rPr lang="it-IT" sz="2300" baseline="0" dirty="0" smtClean="0"/>
                        <a:t> de </a:t>
                      </a:r>
                      <a:r>
                        <a:rPr lang="it-IT" sz="2300" baseline="0" dirty="0" err="1" smtClean="0"/>
                        <a:t>Continuidad</a:t>
                      </a:r>
                      <a:r>
                        <a:rPr lang="it-IT" sz="2300" baseline="0" dirty="0" smtClean="0"/>
                        <a:t> de </a:t>
                      </a:r>
                      <a:r>
                        <a:rPr lang="it-IT" sz="2300" baseline="0" dirty="0" err="1" smtClean="0"/>
                        <a:t>Atenci</a:t>
                      </a:r>
                      <a:r>
                        <a:rPr lang="it-IT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it-IT" sz="2300" baseline="0" dirty="0" err="1" smtClean="0"/>
                        <a:t>n</a:t>
                      </a:r>
                      <a:r>
                        <a:rPr lang="it-IT" sz="2300" baseline="0" dirty="0" smtClean="0"/>
                        <a:t>)</a:t>
                      </a:r>
                    </a:p>
                    <a:p>
                      <a:endParaRPr lang="it-IT" sz="2300" baseline="0" dirty="0" smtClean="0"/>
                    </a:p>
                    <a:p>
                      <a:r>
                        <a:rPr lang="it-IT" sz="2300" baseline="0" dirty="0" err="1" smtClean="0"/>
                        <a:t>Monitoreo</a:t>
                      </a:r>
                      <a:r>
                        <a:rPr lang="it-IT" sz="2300" baseline="0" dirty="0" smtClean="0"/>
                        <a:t> </a:t>
                      </a:r>
                      <a:r>
                        <a:rPr lang="it-IT" sz="2300" baseline="0" dirty="0" err="1" smtClean="0"/>
                        <a:t>activo</a:t>
                      </a:r>
                      <a:r>
                        <a:rPr lang="it-IT" sz="2300" baseline="0" dirty="0" smtClean="0"/>
                        <a:t> por parte de </a:t>
                      </a:r>
                      <a:r>
                        <a:rPr lang="it-IT" sz="2300" baseline="0" dirty="0" err="1" smtClean="0"/>
                        <a:t>médicos</a:t>
                      </a:r>
                      <a:r>
                        <a:rPr lang="it-IT" sz="2300" baseline="0" dirty="0" smtClean="0"/>
                        <a:t> de </a:t>
                      </a:r>
                      <a:r>
                        <a:rPr lang="it-IT" sz="2300" baseline="0" dirty="0" err="1" smtClean="0"/>
                        <a:t>familia</a:t>
                      </a:r>
                      <a:r>
                        <a:rPr lang="it-IT" sz="2300" baseline="0" dirty="0" smtClean="0"/>
                        <a:t> y </a:t>
                      </a:r>
                      <a:r>
                        <a:rPr lang="it-IT" sz="2300" baseline="0" dirty="0" err="1" smtClean="0"/>
                        <a:t>departamento</a:t>
                      </a:r>
                      <a:r>
                        <a:rPr lang="it-IT" sz="2300" baseline="0" dirty="0" smtClean="0"/>
                        <a:t> de </a:t>
                      </a:r>
                      <a:r>
                        <a:rPr lang="it-IT" sz="2300" baseline="0" dirty="0" err="1" smtClean="0"/>
                        <a:t>prevenci</a:t>
                      </a:r>
                      <a:r>
                        <a:rPr lang="es-ES" sz="2300" dirty="0" smtClean="0"/>
                        <a:t>ó</a:t>
                      </a:r>
                      <a:r>
                        <a:rPr lang="it-IT" sz="2300" baseline="0" dirty="0" smtClean="0"/>
                        <a:t>n (SISP)</a:t>
                      </a:r>
                      <a:endParaRPr lang="es-E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300" dirty="0" smtClean="0"/>
                        <a:t>Requisición de hoteles o similares para</a:t>
                      </a:r>
                      <a:r>
                        <a:rPr lang="es-ES" sz="2300" baseline="0" dirty="0" smtClean="0"/>
                        <a:t> vigilancia de personas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Ensayo molecular para sintomaticos/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paucisintomaticos y contactos a riesgo familiar o residencial sintomáticos y operadores de salud a riesgo</a:t>
                      </a:r>
                      <a:endParaRPr lang="es-E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653070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10066" y="6188449"/>
            <a:ext cx="11722100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Cicchetti A. et al. Analisi dei modelli organizzativi di risposta al Covid-19. Focus su Lombardia, Veneto, Emilia-Romagna, Piemonte e Lazio.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Instant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REPORT#2: 8 Aprile 2020. ALTEMS. Università Cattolica del Sacro Cuore.</a:t>
            </a:r>
            <a:r>
              <a:rPr lang="it-IT" dirty="0">
                <a:latin typeface="Calibri-Light"/>
                <a:ea typeface="Calibri" panose="020F0502020204030204" pitchFamily="34" charset="0"/>
                <a:cs typeface="Calibri-Light"/>
              </a:rPr>
              <a:t> </a:t>
            </a:r>
            <a:r>
              <a:rPr lang="es-E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https://altems.unicatt.it/altems-ALTEMS-COVID19_IstantReport2-report.pdf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EFECTOS DE INTERVENCIONES NON TERAPEUTICAS</a:t>
            </a:r>
            <a:endParaRPr lang="es-ES" sz="4200" b="1" dirty="0"/>
          </a:p>
        </p:txBody>
      </p:sp>
      <p:sp>
        <p:nvSpPr>
          <p:cNvPr id="8" name="Rettangolo 7"/>
          <p:cNvSpPr/>
          <p:nvPr/>
        </p:nvSpPr>
        <p:spPr>
          <a:xfrm>
            <a:off x="6598024" y="5687322"/>
            <a:ext cx="4887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Imperial College COVID-19 Response Team. Report </a:t>
            </a:r>
            <a:r>
              <a:rPr lang="en-US" sz="1200" dirty="0" smtClean="0"/>
              <a:t>13</a:t>
            </a:r>
            <a:r>
              <a:rPr lang="en-US" sz="1200" dirty="0"/>
              <a:t>: Estimating the number of infections and the impact of non-pharmaceutical interventions on COVID-19 in 11 European countries. March 30, 2020. </a:t>
            </a:r>
            <a:r>
              <a:rPr lang="en-US" sz="1200" u="sng" dirty="0">
                <a:hlinkClick r:id="rId2"/>
              </a:rPr>
              <a:t>https://www.imperial.ac.uk/media/imperial-college/medicine/mrc-gida/2020-03-30-COVID19-Report-13.pdf</a:t>
            </a:r>
            <a:endParaRPr lang="es-ES" sz="1200" dirty="0"/>
          </a:p>
        </p:txBody>
      </p:sp>
      <p:pic>
        <p:nvPicPr>
          <p:cNvPr id="9" name="Immagine 8"/>
          <p:cNvPicPr/>
          <p:nvPr/>
        </p:nvPicPr>
        <p:blipFill rotWithShape="1">
          <a:blip r:embed="rId3"/>
          <a:srcRect l="26882" t="35121" r="41267" b="25348"/>
          <a:stretch/>
        </p:blipFill>
        <p:spPr bwMode="auto">
          <a:xfrm>
            <a:off x="582706" y="1730188"/>
            <a:ext cx="5082987" cy="3639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6400801" y="1572522"/>
            <a:ext cx="4948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Un </a:t>
            </a:r>
            <a:r>
              <a:rPr lang="en-US" sz="2400" dirty="0" err="1" smtClean="0"/>
              <a:t>estudio</a:t>
            </a:r>
            <a:r>
              <a:rPr lang="en-US" sz="2400" dirty="0" smtClean="0"/>
              <a:t> del Imperial College </a:t>
            </a:r>
            <a:r>
              <a:rPr lang="en-US" sz="2400" dirty="0" err="1" smtClean="0"/>
              <a:t>estima</a:t>
            </a:r>
            <a:r>
              <a:rPr lang="en-US" sz="2400" dirty="0" smtClean="0"/>
              <a:t> que las </a:t>
            </a:r>
            <a:r>
              <a:rPr lang="en-US" sz="2400" dirty="0" err="1" smtClean="0"/>
              <a:t>draconianas</a:t>
            </a:r>
            <a:r>
              <a:rPr lang="en-US" sz="2400" dirty="0" smtClean="0"/>
              <a:t> </a:t>
            </a:r>
            <a:r>
              <a:rPr lang="en-US" sz="2400" dirty="0" err="1" smtClean="0"/>
              <a:t>medidas</a:t>
            </a:r>
            <a:r>
              <a:rPr lang="en-US" sz="2400" dirty="0" smtClean="0"/>
              <a:t> </a:t>
            </a:r>
            <a:r>
              <a:rPr lang="en-US" sz="2400" dirty="0" err="1" smtClean="0"/>
              <a:t>tomadas</a:t>
            </a:r>
            <a:r>
              <a:rPr lang="en-US" sz="2400" dirty="0" smtClean="0"/>
              <a:t> </a:t>
            </a:r>
            <a:r>
              <a:rPr lang="en-US" sz="2400" dirty="0" err="1"/>
              <a:t>en</a:t>
            </a:r>
            <a:r>
              <a:rPr lang="en-US" sz="2400" dirty="0"/>
              <a:t> Italia</a:t>
            </a:r>
            <a:r>
              <a:rPr lang="en-US" sz="2400" dirty="0" smtClean="0"/>
              <a:t> (lockdown) </a:t>
            </a:r>
            <a:r>
              <a:rPr lang="en-US" sz="2400" dirty="0" err="1" smtClean="0"/>
              <a:t>han</a:t>
            </a:r>
            <a:r>
              <a:rPr lang="en-US" sz="2400" dirty="0" smtClean="0"/>
              <a:t> </a:t>
            </a:r>
            <a:r>
              <a:rPr lang="en-US" sz="2400" dirty="0" err="1" smtClean="0"/>
              <a:t>evitado</a:t>
            </a:r>
            <a:r>
              <a:rPr lang="en-US" sz="2400" dirty="0" smtClean="0"/>
              <a:t> 38.000 </a:t>
            </a:r>
            <a:r>
              <a:rPr lang="en-US" sz="2400" dirty="0" err="1" smtClean="0"/>
              <a:t>fallecimientos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Covid-19</a:t>
            </a:r>
          </a:p>
        </p:txBody>
      </p:sp>
      <p:pic>
        <p:nvPicPr>
          <p:cNvPr id="12" name="Immagine 11"/>
          <p:cNvPicPr/>
          <p:nvPr/>
        </p:nvPicPr>
        <p:blipFill rotWithShape="1">
          <a:blip r:embed="rId4"/>
          <a:srcRect l="21037" t="39234" r="15503" b="25332"/>
          <a:stretch/>
        </p:blipFill>
        <p:spPr bwMode="auto">
          <a:xfrm>
            <a:off x="6598024" y="3561662"/>
            <a:ext cx="4408805" cy="178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2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31" y="365125"/>
            <a:ext cx="10969101" cy="877749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SERVICIO NACIONAL DE SALUD</a:t>
            </a:r>
            <a:endParaRPr lang="es-ES" sz="4200" b="1" dirty="0"/>
          </a:p>
        </p:txBody>
      </p:sp>
      <p:sp>
        <p:nvSpPr>
          <p:cNvPr id="11" name="Rettangolo 10"/>
          <p:cNvSpPr/>
          <p:nvPr/>
        </p:nvSpPr>
        <p:spPr>
          <a:xfrm>
            <a:off x="593124" y="1242874"/>
            <a:ext cx="1159887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1978: SSN universal, p</a:t>
            </a:r>
            <a:r>
              <a:rPr lang="es-ES" sz="2400" dirty="0"/>
              <a:t>ú</a:t>
            </a:r>
            <a:r>
              <a:rPr lang="en-US" sz="2400" dirty="0" err="1" smtClean="0"/>
              <a:t>blico</a:t>
            </a:r>
            <a:r>
              <a:rPr lang="en-US" sz="2400" dirty="0" smtClean="0"/>
              <a:t> y sin </a:t>
            </a:r>
            <a:r>
              <a:rPr lang="en-US" sz="2400" dirty="0" err="1" smtClean="0"/>
              <a:t>cobro</a:t>
            </a:r>
            <a:r>
              <a:rPr lang="en-US" sz="2400" dirty="0" smtClean="0"/>
              <a:t> para el </a:t>
            </a:r>
            <a:r>
              <a:rPr lang="en-US" sz="2400" dirty="0" err="1" smtClean="0"/>
              <a:t>usuario</a:t>
            </a:r>
            <a:r>
              <a:rPr lang="en-US" sz="2400" dirty="0" smtClean="0"/>
              <a:t>; </a:t>
            </a:r>
            <a:r>
              <a:rPr lang="en-US" sz="2400" dirty="0" err="1" smtClean="0"/>
              <a:t>financiado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la </a:t>
            </a:r>
            <a:r>
              <a:rPr lang="en-US" sz="2400" dirty="0" err="1" smtClean="0"/>
              <a:t>fiscalidad</a:t>
            </a:r>
            <a:r>
              <a:rPr lang="en-US" sz="2400" dirty="0" smtClean="0"/>
              <a:t> general</a:t>
            </a:r>
          </a:p>
          <a:p>
            <a:endParaRPr lang="en-US" sz="1100" dirty="0" smtClean="0"/>
          </a:p>
          <a:p>
            <a:r>
              <a:rPr lang="en-US" sz="2400" dirty="0" smtClean="0"/>
              <a:t>2001: </a:t>
            </a:r>
            <a:r>
              <a:rPr lang="en-US" sz="2400" dirty="0" err="1" smtClean="0"/>
              <a:t>reforma</a:t>
            </a:r>
            <a:r>
              <a:rPr lang="en-US" sz="2400" dirty="0" smtClean="0"/>
              <a:t> del </a:t>
            </a:r>
            <a:r>
              <a:rPr lang="en-US" sz="2400" dirty="0" smtClean="0"/>
              <a:t>T</a:t>
            </a:r>
            <a:r>
              <a:rPr lang="es-ES" sz="2400" dirty="0"/>
              <a:t>í</a:t>
            </a:r>
            <a:r>
              <a:rPr lang="en-US" sz="2400" dirty="0" err="1" smtClean="0"/>
              <a:t>tulo</a:t>
            </a:r>
            <a:r>
              <a:rPr lang="en-US" sz="2400" dirty="0" smtClean="0"/>
              <a:t> </a:t>
            </a:r>
            <a:r>
              <a:rPr lang="en-US" sz="2400" dirty="0" smtClean="0"/>
              <a:t>V de la Magna Carta con </a:t>
            </a:r>
            <a:r>
              <a:rPr lang="en-US" sz="2400" dirty="0" err="1" smtClean="0"/>
              <a:t>decentramento</a:t>
            </a:r>
            <a:r>
              <a:rPr lang="en-US" sz="2400" dirty="0" smtClean="0"/>
              <a:t> </a:t>
            </a:r>
            <a:r>
              <a:rPr lang="en-US" sz="2400" dirty="0" smtClean="0"/>
              <a:t>pol</a:t>
            </a:r>
            <a:r>
              <a:rPr lang="es-ES" sz="2400" dirty="0"/>
              <a:t>í</a:t>
            </a:r>
            <a:r>
              <a:rPr lang="en-US" sz="2400" dirty="0" err="1" smtClean="0"/>
              <a:t>tico-administrativo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600" dirty="0" smtClean="0"/>
          </a:p>
          <a:p>
            <a:r>
              <a:rPr lang="en-US" sz="2400" dirty="0" smtClean="0"/>
              <a:t>19 </a:t>
            </a:r>
            <a:r>
              <a:rPr lang="en-US" sz="2400" dirty="0" err="1"/>
              <a:t>R</a:t>
            </a:r>
            <a:r>
              <a:rPr lang="en-US" sz="2400" dirty="0" err="1" smtClean="0"/>
              <a:t>egiones</a:t>
            </a:r>
            <a:r>
              <a:rPr lang="en-US" sz="2400" dirty="0" smtClean="0"/>
              <a:t> y 2 </a:t>
            </a:r>
            <a:r>
              <a:rPr lang="en-US" sz="2400" dirty="0" err="1" smtClean="0"/>
              <a:t>Provincias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it-IT" sz="2400" dirty="0">
                <a:solidFill>
                  <a:schemeClr val="dk1"/>
                </a:solidFill>
              </a:rPr>
              <a:t>ó</a:t>
            </a:r>
            <a:r>
              <a:rPr lang="en-US" sz="2400" dirty="0" err="1" smtClean="0"/>
              <a:t>nomas</a:t>
            </a:r>
            <a:endParaRPr lang="en-US" sz="24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84" y="2427505"/>
            <a:ext cx="4418354" cy="39719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31" y="2977979"/>
            <a:ext cx="6018003" cy="35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0195" y="362586"/>
            <a:ext cx="5152767" cy="5362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LOMBARDIA</a:t>
            </a:r>
          </a:p>
          <a:p>
            <a:pPr marL="0" indent="0">
              <a:buNone/>
            </a:pPr>
            <a:endParaRPr lang="it-IT" b="1" dirty="0" smtClean="0"/>
          </a:p>
          <a:p>
            <a:r>
              <a:rPr lang="it-IT" dirty="0" smtClean="0"/>
              <a:t>10.060.574 </a:t>
            </a:r>
            <a:r>
              <a:rPr lang="it-IT" dirty="0" err="1" smtClean="0"/>
              <a:t>habitantes</a:t>
            </a:r>
            <a:endParaRPr lang="it-IT" dirty="0" smtClean="0"/>
          </a:p>
          <a:p>
            <a:r>
              <a:rPr lang="it-IT" dirty="0" smtClean="0"/>
              <a:t>420 </a:t>
            </a:r>
            <a:r>
              <a:rPr lang="it-IT" dirty="0" err="1" smtClean="0"/>
              <a:t>hab</a:t>
            </a:r>
            <a:r>
              <a:rPr lang="it-IT" dirty="0" smtClean="0"/>
              <a:t>/km2</a:t>
            </a:r>
          </a:p>
          <a:p>
            <a:r>
              <a:rPr lang="it-IT" dirty="0" smtClean="0"/>
              <a:t>25% PIB </a:t>
            </a:r>
            <a:r>
              <a:rPr lang="it-IT" dirty="0" err="1" smtClean="0"/>
              <a:t>nacional</a:t>
            </a:r>
            <a:endParaRPr lang="it-IT" dirty="0" smtClean="0"/>
          </a:p>
          <a:p>
            <a:r>
              <a:rPr lang="es-ES" dirty="0" smtClean="0"/>
              <a:t>1.935 € gasto </a:t>
            </a:r>
            <a:r>
              <a:rPr lang="es-ES" dirty="0"/>
              <a:t>en salud pro-capite (2017</a:t>
            </a:r>
            <a:r>
              <a:rPr lang="es-ES" dirty="0" smtClean="0"/>
              <a:t>)</a:t>
            </a:r>
          </a:p>
          <a:p>
            <a:r>
              <a:rPr lang="it-IT" dirty="0" smtClean="0"/>
              <a:t>SSR con </a:t>
            </a:r>
            <a:r>
              <a:rPr lang="it-IT" dirty="0" err="1" smtClean="0"/>
              <a:t>fuerte</a:t>
            </a:r>
            <a:r>
              <a:rPr lang="it-IT" dirty="0" smtClean="0"/>
              <a:t> componente </a:t>
            </a:r>
            <a:r>
              <a:rPr lang="it-IT" dirty="0" err="1" smtClean="0"/>
              <a:t>privada</a:t>
            </a:r>
            <a:r>
              <a:rPr lang="it-IT" dirty="0" smtClean="0"/>
              <a:t> y </a:t>
            </a:r>
            <a:r>
              <a:rPr lang="it-IT" dirty="0" err="1" smtClean="0"/>
              <a:t>hospitalaria</a:t>
            </a:r>
            <a:r>
              <a:rPr lang="it-IT" dirty="0" smtClean="0"/>
              <a:t> y </a:t>
            </a:r>
            <a:r>
              <a:rPr lang="it-IT" dirty="0" err="1" smtClean="0"/>
              <a:t>competicion</a:t>
            </a:r>
            <a:r>
              <a:rPr lang="it-IT" dirty="0" smtClean="0"/>
              <a:t> </a:t>
            </a:r>
            <a:r>
              <a:rPr lang="it-IT" dirty="0" smtClean="0"/>
              <a:t>p</a:t>
            </a:r>
            <a:r>
              <a:rPr lang="es-ES" dirty="0" smtClean="0"/>
              <a:t>ú</a:t>
            </a:r>
            <a:r>
              <a:rPr lang="it-IT" dirty="0" err="1" smtClean="0"/>
              <a:t>blico-privado</a:t>
            </a:r>
            <a:endParaRPr lang="it-IT" dirty="0" smtClean="0"/>
          </a:p>
          <a:p>
            <a:r>
              <a:rPr lang="it-IT" dirty="0" smtClean="0"/>
              <a:t>8 </a:t>
            </a:r>
            <a:r>
              <a:rPr lang="it-IT" dirty="0" err="1" smtClean="0"/>
              <a:t>Departamentos</a:t>
            </a:r>
            <a:r>
              <a:rPr lang="it-IT" dirty="0" smtClean="0"/>
              <a:t> de </a:t>
            </a:r>
            <a:r>
              <a:rPr lang="it-IT" dirty="0" err="1" smtClean="0"/>
              <a:t>Prevenci</a:t>
            </a:r>
            <a:r>
              <a:rPr lang="it-IT" dirty="0" err="1">
                <a:solidFill>
                  <a:schemeClr val="dk1"/>
                </a:solidFill>
              </a:rPr>
              <a:t>ó</a:t>
            </a:r>
            <a:r>
              <a:rPr lang="it-IT" dirty="0" err="1" smtClean="0"/>
              <a:t>n</a:t>
            </a:r>
            <a:r>
              <a:rPr lang="it-IT" dirty="0" smtClean="0"/>
              <a:t>   </a:t>
            </a:r>
            <a:r>
              <a:rPr lang="it-IT" dirty="0"/>
              <a:t>(1/1.250.000 </a:t>
            </a:r>
            <a:r>
              <a:rPr lang="it-IT" dirty="0" err="1"/>
              <a:t>habitantes</a:t>
            </a:r>
            <a:r>
              <a:rPr lang="it-IT" dirty="0" smtClean="0"/>
              <a:t>)</a:t>
            </a:r>
          </a:p>
          <a:p>
            <a:r>
              <a:rPr lang="it-IT" dirty="0" smtClean="0"/>
              <a:t>3 </a:t>
            </a:r>
            <a:r>
              <a:rPr lang="it-IT" dirty="0" err="1" smtClean="0"/>
              <a:t>laboratorios</a:t>
            </a:r>
            <a:r>
              <a:rPr lang="it-IT" dirty="0" smtClean="0"/>
              <a:t> de </a:t>
            </a:r>
            <a:r>
              <a:rPr lang="it-IT" dirty="0" err="1" smtClean="0"/>
              <a:t>salud</a:t>
            </a:r>
            <a:r>
              <a:rPr lang="it-IT" dirty="0" smtClean="0"/>
              <a:t> </a:t>
            </a:r>
            <a:r>
              <a:rPr lang="it-IT" dirty="0"/>
              <a:t>p</a:t>
            </a:r>
            <a:r>
              <a:rPr lang="es-ES" dirty="0"/>
              <a:t>ú</a:t>
            </a:r>
            <a:r>
              <a:rPr lang="it-IT" dirty="0" err="1" smtClean="0"/>
              <a:t>blica</a:t>
            </a:r>
            <a:endParaRPr lang="it-IT" dirty="0" smtClean="0"/>
          </a:p>
          <a:p>
            <a:r>
              <a:rPr lang="it-IT" dirty="0" err="1"/>
              <a:t>Personas</a:t>
            </a:r>
            <a:r>
              <a:rPr lang="it-IT" dirty="0"/>
              <a:t> </a:t>
            </a:r>
            <a:r>
              <a:rPr lang="it-IT" dirty="0" err="1"/>
              <a:t>atendidas</a:t>
            </a:r>
            <a:r>
              <a:rPr lang="it-IT" dirty="0"/>
              <a:t> por </a:t>
            </a:r>
            <a:r>
              <a:rPr lang="it-IT" dirty="0" smtClean="0"/>
              <a:t>ADI(2017): 1,4/100.000 </a:t>
            </a:r>
            <a:r>
              <a:rPr lang="it-IT" dirty="0" err="1" smtClean="0"/>
              <a:t>habitantes</a:t>
            </a:r>
            <a:endParaRPr lang="es-ES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363731" y="443372"/>
            <a:ext cx="5226908" cy="5201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smtClean="0"/>
              <a:t>VENETO</a:t>
            </a:r>
          </a:p>
          <a:p>
            <a:pPr marL="0" indent="0">
              <a:buNone/>
            </a:pPr>
            <a:endParaRPr lang="it-IT" b="1" dirty="0" smtClean="0"/>
          </a:p>
          <a:p>
            <a:r>
              <a:rPr lang="it-IT" dirty="0" smtClean="0"/>
              <a:t>4.907.704 </a:t>
            </a:r>
            <a:r>
              <a:rPr lang="it-IT" dirty="0" err="1"/>
              <a:t>habitantes</a:t>
            </a:r>
            <a:endParaRPr lang="it-IT" dirty="0"/>
          </a:p>
          <a:p>
            <a:r>
              <a:rPr lang="it-IT" dirty="0" smtClean="0"/>
              <a:t>267 </a:t>
            </a:r>
            <a:r>
              <a:rPr lang="it-IT" dirty="0" err="1"/>
              <a:t>hab</a:t>
            </a:r>
            <a:r>
              <a:rPr lang="it-IT" dirty="0"/>
              <a:t>/km2</a:t>
            </a:r>
          </a:p>
          <a:p>
            <a:r>
              <a:rPr lang="it-IT" dirty="0" smtClean="0"/>
              <a:t>10% </a:t>
            </a:r>
            <a:r>
              <a:rPr lang="it-IT" dirty="0"/>
              <a:t>PIB </a:t>
            </a:r>
            <a:r>
              <a:rPr lang="it-IT" dirty="0" err="1"/>
              <a:t>nacional</a:t>
            </a:r>
            <a:endParaRPr lang="it-IT" dirty="0"/>
          </a:p>
          <a:p>
            <a:r>
              <a:rPr lang="es-ES" dirty="0" smtClean="0"/>
              <a:t>1.896 </a:t>
            </a:r>
            <a:r>
              <a:rPr lang="es-ES" dirty="0"/>
              <a:t>€ gasto en salud pro-capite (2017</a:t>
            </a:r>
            <a:r>
              <a:rPr lang="es-ES" dirty="0" smtClean="0"/>
              <a:t>)</a:t>
            </a:r>
          </a:p>
          <a:p>
            <a:r>
              <a:rPr lang="it-IT" dirty="0"/>
              <a:t>SSR con </a:t>
            </a:r>
            <a:r>
              <a:rPr lang="it-IT" dirty="0" err="1"/>
              <a:t>fuerte</a:t>
            </a:r>
            <a:r>
              <a:rPr lang="it-IT" dirty="0"/>
              <a:t> componente </a:t>
            </a:r>
            <a:r>
              <a:rPr lang="it-IT" dirty="0"/>
              <a:t>p</a:t>
            </a:r>
            <a:r>
              <a:rPr lang="es-ES" dirty="0"/>
              <a:t>ú</a:t>
            </a:r>
            <a:r>
              <a:rPr lang="it-IT" dirty="0" err="1" smtClean="0"/>
              <a:t>blica</a:t>
            </a:r>
            <a:r>
              <a:rPr lang="it-IT" dirty="0" smtClean="0"/>
              <a:t> </a:t>
            </a:r>
            <a:r>
              <a:rPr lang="it-IT" dirty="0" smtClean="0"/>
              <a:t>y </a:t>
            </a:r>
            <a:r>
              <a:rPr lang="it-IT" dirty="0" err="1" smtClean="0"/>
              <a:t>territorial</a:t>
            </a:r>
            <a:r>
              <a:rPr lang="it-IT" dirty="0" smtClean="0"/>
              <a:t> e </a:t>
            </a:r>
            <a:r>
              <a:rPr lang="it-IT" dirty="0" err="1" smtClean="0"/>
              <a:t>integraci</a:t>
            </a:r>
            <a:r>
              <a:rPr lang="it-IT" dirty="0" err="1">
                <a:solidFill>
                  <a:schemeClr val="dk1"/>
                </a:solidFill>
              </a:rPr>
              <a:t>ó</a:t>
            </a:r>
            <a:r>
              <a:rPr lang="it-IT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local</a:t>
            </a:r>
            <a:r>
              <a:rPr lang="it-IT" dirty="0" smtClean="0"/>
              <a:t> de </a:t>
            </a:r>
            <a:r>
              <a:rPr lang="it-IT" dirty="0" err="1" smtClean="0"/>
              <a:t>los</a:t>
            </a:r>
            <a:r>
              <a:rPr lang="it-IT" dirty="0" smtClean="0"/>
              <a:t> </a:t>
            </a:r>
            <a:r>
              <a:rPr lang="it-IT" dirty="0" err="1" smtClean="0"/>
              <a:t>servicios</a:t>
            </a:r>
            <a:r>
              <a:rPr lang="it-IT" dirty="0" smtClean="0"/>
              <a:t> de </a:t>
            </a:r>
            <a:r>
              <a:rPr lang="it-IT" dirty="0" err="1" smtClean="0"/>
              <a:t>salud</a:t>
            </a:r>
            <a:endParaRPr lang="it-IT" dirty="0"/>
          </a:p>
          <a:p>
            <a:r>
              <a:rPr lang="it-IT" dirty="0" smtClean="0"/>
              <a:t>9 </a:t>
            </a:r>
            <a:r>
              <a:rPr lang="it-IT" dirty="0" err="1"/>
              <a:t>Departamentos</a:t>
            </a:r>
            <a:r>
              <a:rPr lang="it-IT" dirty="0"/>
              <a:t> de </a:t>
            </a:r>
            <a:r>
              <a:rPr lang="it-IT" dirty="0" err="1" smtClean="0"/>
              <a:t>Prevenci</a:t>
            </a:r>
            <a:r>
              <a:rPr lang="it-IT" dirty="0" err="1" smtClean="0">
                <a:solidFill>
                  <a:schemeClr val="dk1"/>
                </a:solidFill>
              </a:rPr>
              <a:t>ó</a:t>
            </a:r>
            <a:r>
              <a:rPr lang="it-IT" dirty="0" err="1" smtClean="0"/>
              <a:t>n</a:t>
            </a:r>
            <a:r>
              <a:rPr lang="it-IT" dirty="0" smtClean="0"/>
              <a:t>   </a:t>
            </a:r>
            <a:r>
              <a:rPr lang="it-IT" dirty="0"/>
              <a:t>(</a:t>
            </a:r>
            <a:r>
              <a:rPr lang="it-IT" dirty="0" smtClean="0"/>
              <a:t>1/500.000 </a:t>
            </a:r>
            <a:r>
              <a:rPr lang="it-IT" dirty="0" err="1" smtClean="0"/>
              <a:t>habitantes</a:t>
            </a:r>
            <a:r>
              <a:rPr lang="it-IT" dirty="0" smtClean="0"/>
              <a:t>)</a:t>
            </a:r>
          </a:p>
          <a:p>
            <a:r>
              <a:rPr lang="it-IT" dirty="0" smtClean="0"/>
              <a:t>10 </a:t>
            </a:r>
            <a:r>
              <a:rPr lang="it-IT" dirty="0" err="1"/>
              <a:t>laboratorios</a:t>
            </a:r>
            <a:r>
              <a:rPr lang="it-IT" dirty="0"/>
              <a:t> de </a:t>
            </a:r>
            <a:r>
              <a:rPr lang="it-IT" dirty="0" err="1"/>
              <a:t>salud</a:t>
            </a:r>
            <a:r>
              <a:rPr lang="it-IT" dirty="0"/>
              <a:t> </a:t>
            </a:r>
            <a:r>
              <a:rPr lang="it-IT" dirty="0"/>
              <a:t>p</a:t>
            </a:r>
            <a:r>
              <a:rPr lang="es-ES" dirty="0"/>
              <a:t>ú</a:t>
            </a:r>
            <a:r>
              <a:rPr lang="it-IT" dirty="0" err="1" smtClean="0"/>
              <a:t>blica</a:t>
            </a:r>
            <a:endParaRPr lang="it-IT" dirty="0"/>
          </a:p>
          <a:p>
            <a:r>
              <a:rPr lang="it-IT" dirty="0" err="1" smtClean="0"/>
              <a:t>Personas</a:t>
            </a:r>
            <a:r>
              <a:rPr lang="it-IT" dirty="0" smtClean="0"/>
              <a:t> </a:t>
            </a:r>
            <a:r>
              <a:rPr lang="it-IT" dirty="0" err="1" smtClean="0"/>
              <a:t>atendidas</a:t>
            </a:r>
            <a:r>
              <a:rPr lang="it-IT" dirty="0" smtClean="0"/>
              <a:t> por ADI (2017): </a:t>
            </a:r>
            <a:r>
              <a:rPr lang="it-IT" dirty="0"/>
              <a:t>3,5/100.000 </a:t>
            </a:r>
            <a:r>
              <a:rPr lang="it-IT" dirty="0" err="1" smtClean="0"/>
              <a:t>habitantes</a:t>
            </a:r>
            <a:endParaRPr lang="es-ES" dirty="0"/>
          </a:p>
        </p:txBody>
      </p:sp>
      <p:sp>
        <p:nvSpPr>
          <p:cNvPr id="7" name="Rettangolo 6"/>
          <p:cNvSpPr/>
          <p:nvPr/>
        </p:nvSpPr>
        <p:spPr>
          <a:xfrm>
            <a:off x="197708" y="5879605"/>
            <a:ext cx="1199429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Binkin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Michieletto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Salmaso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Russo F. Protecting our health care workers while protecting our communities during the COVID-19 pandemic: a comparison of approaches and early outcomes in two Italian regions, 2020.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https://doi.org/10.1101/2020.04.10.20060707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https://www.medrxiv.org/content/10.1101/2020.04.10.20060707v2.full.pdf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17397</TotalTime>
  <Words>2362</Words>
  <Application>Microsoft Office PowerPoint</Application>
  <PresentationFormat>Widescreen</PresentationFormat>
  <Paragraphs>244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Calibri-Light</vt:lpstr>
      <vt:lpstr>Times New Roman</vt:lpstr>
      <vt:lpstr>Wingdings</vt:lpstr>
      <vt:lpstr>Tema di Office</vt:lpstr>
      <vt:lpstr>LA EXPERIENCIA DE ITALIA EN LA GESTIÓN DE LA EMERGENCIA Y DE LA FASE DE REACTIVACIÓN PANORAMA GENERAL DE LA GESTIÓN DE LA EMERGENCIA</vt:lpstr>
      <vt:lpstr>CRONOLOGIA DEL COVID-19</vt:lpstr>
      <vt:lpstr>PRINCIPALES MEDIDAS NACIONALES</vt:lpstr>
      <vt:lpstr>PRINCIPALES MEDIDAS LEGISLATIVAS NACIONALES</vt:lpstr>
      <vt:lpstr>INDICACIONES CLINICO-ORGANIZATIVAS</vt:lpstr>
      <vt:lpstr>RESPUESTA A NIVEL NACIONAL</vt:lpstr>
      <vt:lpstr>EFECTOS DE INTERVENCIONES NON TERAPEUTICAS</vt:lpstr>
      <vt:lpstr>SERVICIO NACIONAL DE SALUD</vt:lpstr>
      <vt:lpstr>Presentazione standard di PowerPoint</vt:lpstr>
      <vt:lpstr>LOMBARDIA Y VENETO: PATRONES DE RESPUESTA</vt:lpstr>
      <vt:lpstr>ACERCAMIENTOS DISTINTOS</vt:lpstr>
      <vt:lpstr>RESULTADOS DISTINTOS</vt:lpstr>
      <vt:lpstr>(IN)OPORTUNIDAD DE RESPUESTA</vt:lpstr>
      <vt:lpstr>FACTORES DE EXITO EN VENETO</vt:lpstr>
      <vt:lpstr>FASE 2</vt:lpstr>
      <vt:lpstr>TEST, TREAT, TRACE</vt:lpstr>
      <vt:lpstr>MONITOREO FASE 2</vt:lpstr>
      <vt:lpstr>LECCIONES PARA EL FUTURO</vt:lpstr>
      <vt:lpstr>1. PLAN NACIONAL CONTRA PANDEMIAS</vt:lpstr>
      <vt:lpstr>Presentazione standard di PowerPoint</vt:lpstr>
      <vt:lpstr>MEDIDAS PREVENTIVAS TOMADAS EN TAIWAN</vt:lpstr>
      <vt:lpstr>2. SISTEMAS DE SALUD: PUBLICO VS PRIVADO</vt:lpstr>
      <vt:lpstr>3. ATENCION TERRITORIAL VS HOSPITALARIA</vt:lpstr>
      <vt:lpstr>4. FORMACION, COMUNICACION Y EMPODERAMIENTO</vt:lpstr>
      <vt:lpstr>5. TODO ESTA’ RELACIONADO</vt:lpstr>
      <vt:lpstr>CONCLUSIONES</vt:lpstr>
      <vt:lpstr>CUANDO LA TORMENTA PASE</vt:lpstr>
    </vt:vector>
  </TitlesOfParts>
  <Company>Istituto Superiore di Sanità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COVID-19, DESIGUALDADES DE SALUD Y GLOBALIZACION</dc:title>
  <dc:creator>Rita</dc:creator>
  <cp:lastModifiedBy>Rita</cp:lastModifiedBy>
  <cp:revision>170</cp:revision>
  <dcterms:created xsi:type="dcterms:W3CDTF">2020-05-16T08:44:11Z</dcterms:created>
  <dcterms:modified xsi:type="dcterms:W3CDTF">2020-07-23T12:20:53Z</dcterms:modified>
</cp:coreProperties>
</file>